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3" r:id="rId2"/>
    <p:sldId id="293" r:id="rId3"/>
    <p:sldId id="289" r:id="rId4"/>
    <p:sldId id="260" r:id="rId5"/>
    <p:sldId id="290" r:id="rId6"/>
    <p:sldId id="272" r:id="rId7"/>
    <p:sldId id="339" r:id="rId8"/>
    <p:sldId id="346" r:id="rId9"/>
    <p:sldId id="347" r:id="rId10"/>
    <p:sldId id="348" r:id="rId11"/>
    <p:sldId id="349" r:id="rId12"/>
    <p:sldId id="297" r:id="rId13"/>
    <p:sldId id="350" r:id="rId14"/>
    <p:sldId id="352" r:id="rId15"/>
    <p:sldId id="353" r:id="rId16"/>
    <p:sldId id="354" r:id="rId17"/>
    <p:sldId id="355" r:id="rId18"/>
    <p:sldId id="323" r:id="rId19"/>
    <p:sldId id="356" r:id="rId20"/>
    <p:sldId id="357" r:id="rId21"/>
    <p:sldId id="358" r:id="rId22"/>
    <p:sldId id="359" r:id="rId23"/>
    <p:sldId id="360" r:id="rId24"/>
    <p:sldId id="361" r:id="rId25"/>
    <p:sldId id="362" r:id="rId26"/>
    <p:sldId id="363" r:id="rId27"/>
    <p:sldId id="326" r:id="rId28"/>
    <p:sldId id="364" r:id="rId29"/>
    <p:sldId id="31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88E5"/>
    <a:srgbClr val="837AD9"/>
    <a:srgbClr val="C9C5F3"/>
    <a:srgbClr val="AAA3EB"/>
    <a:srgbClr val="17C6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90" autoAdjust="0"/>
    <p:restoredTop sz="96532" autoAdjust="0"/>
  </p:normalViewPr>
  <p:slideViewPr>
    <p:cSldViewPr snapToGrid="0">
      <p:cViewPr>
        <p:scale>
          <a:sx n="130" d="100"/>
          <a:sy n="130" d="100"/>
        </p:scale>
        <p:origin x="-160" y="-5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73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686C-4CCC-4A88-BB0D-2A4F27591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6CBC1A-6D98-4155-A40D-14A436C2EA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033416-3B03-41A2-ADBC-D558ED7F4669}"/>
              </a:ext>
            </a:extLst>
          </p:cNvPr>
          <p:cNvSpPr>
            <a:spLocks noGrp="1"/>
          </p:cNvSpPr>
          <p:nvPr>
            <p:ph type="dt" sz="half" idx="10"/>
          </p:nvPr>
        </p:nvSpPr>
        <p:spPr/>
        <p:txBody>
          <a:bodyPr/>
          <a:lstStyle/>
          <a:p>
            <a:fld id="{76E5B84D-D061-483E-84D4-FDF00078B9A9}" type="datetimeFigureOut">
              <a:rPr lang="en-US" smtClean="0"/>
              <a:t>8/26/22</a:t>
            </a:fld>
            <a:endParaRPr lang="en-US"/>
          </a:p>
        </p:txBody>
      </p:sp>
      <p:sp>
        <p:nvSpPr>
          <p:cNvPr id="5" name="Footer Placeholder 4">
            <a:extLst>
              <a:ext uri="{FF2B5EF4-FFF2-40B4-BE49-F238E27FC236}">
                <a16:creationId xmlns:a16="http://schemas.microsoft.com/office/drawing/2014/main" id="{43E438D9-8D92-4EBE-A486-C587F5BEF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01C5B4-75D5-4EDB-B37B-18A0B0CCB147}"/>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51882338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4517-C826-4F98-8855-712A4512F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45E985-EC3F-42A1-AF7C-1E4834A2EE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C755D6-9684-4885-A80F-82ABBFDE1206}"/>
              </a:ext>
            </a:extLst>
          </p:cNvPr>
          <p:cNvSpPr>
            <a:spLocks noGrp="1"/>
          </p:cNvSpPr>
          <p:nvPr>
            <p:ph type="dt" sz="half" idx="10"/>
          </p:nvPr>
        </p:nvSpPr>
        <p:spPr/>
        <p:txBody>
          <a:bodyPr/>
          <a:lstStyle/>
          <a:p>
            <a:fld id="{76E5B84D-D061-483E-84D4-FDF00078B9A9}" type="datetimeFigureOut">
              <a:rPr lang="en-US" smtClean="0"/>
              <a:t>8/26/22</a:t>
            </a:fld>
            <a:endParaRPr lang="en-US"/>
          </a:p>
        </p:txBody>
      </p:sp>
      <p:sp>
        <p:nvSpPr>
          <p:cNvPr id="5" name="Footer Placeholder 4">
            <a:extLst>
              <a:ext uri="{FF2B5EF4-FFF2-40B4-BE49-F238E27FC236}">
                <a16:creationId xmlns:a16="http://schemas.microsoft.com/office/drawing/2014/main" id="{717CE032-F32B-4F75-894E-1B8BC9D5B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02671F-5A8B-4226-BACC-E47127D8A36F}"/>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2284583702"/>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9D4DD8-092A-4715-AF85-C133423FD5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1170BE-F2E9-4C66-985A-54B2E3ED28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F8467-721F-486C-9167-454EC04ACE20}"/>
              </a:ext>
            </a:extLst>
          </p:cNvPr>
          <p:cNvSpPr>
            <a:spLocks noGrp="1"/>
          </p:cNvSpPr>
          <p:nvPr>
            <p:ph type="dt" sz="half" idx="10"/>
          </p:nvPr>
        </p:nvSpPr>
        <p:spPr/>
        <p:txBody>
          <a:bodyPr/>
          <a:lstStyle/>
          <a:p>
            <a:fld id="{76E5B84D-D061-483E-84D4-FDF00078B9A9}" type="datetimeFigureOut">
              <a:rPr lang="en-US" smtClean="0"/>
              <a:t>8/26/22</a:t>
            </a:fld>
            <a:endParaRPr lang="en-US"/>
          </a:p>
        </p:txBody>
      </p:sp>
      <p:sp>
        <p:nvSpPr>
          <p:cNvPr id="5" name="Footer Placeholder 4">
            <a:extLst>
              <a:ext uri="{FF2B5EF4-FFF2-40B4-BE49-F238E27FC236}">
                <a16:creationId xmlns:a16="http://schemas.microsoft.com/office/drawing/2014/main" id="{914689A9-E3E6-4108-949E-BD10F41F4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80BE54-9363-4E22-9C41-5605BB624318}"/>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172630851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C010D-083C-4C2A-8AED-CD778DBE69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62FA3F-EC3B-4DFC-BB17-A4C7AF999B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31AB11-F4E3-4A68-B726-DBD2EDB2DFB6}"/>
              </a:ext>
            </a:extLst>
          </p:cNvPr>
          <p:cNvSpPr>
            <a:spLocks noGrp="1"/>
          </p:cNvSpPr>
          <p:nvPr>
            <p:ph type="dt" sz="half" idx="10"/>
          </p:nvPr>
        </p:nvSpPr>
        <p:spPr/>
        <p:txBody>
          <a:bodyPr/>
          <a:lstStyle/>
          <a:p>
            <a:fld id="{76E5B84D-D061-483E-84D4-FDF00078B9A9}" type="datetimeFigureOut">
              <a:rPr lang="en-US" smtClean="0"/>
              <a:t>8/26/22</a:t>
            </a:fld>
            <a:endParaRPr lang="en-US"/>
          </a:p>
        </p:txBody>
      </p:sp>
      <p:sp>
        <p:nvSpPr>
          <p:cNvPr id="5" name="Footer Placeholder 4">
            <a:extLst>
              <a:ext uri="{FF2B5EF4-FFF2-40B4-BE49-F238E27FC236}">
                <a16:creationId xmlns:a16="http://schemas.microsoft.com/office/drawing/2014/main" id="{BD249355-F09B-43FD-9CB4-953662DA9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37CF9-6EF3-4A05-A4FC-02C8FF5EAEA2}"/>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403581154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B8679-05C6-4CF1-BB4A-64843D635E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3BD72E-A849-4583-9AA7-566C8C8E88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52B084-B758-4E05-822C-0D5A57B08FCB}"/>
              </a:ext>
            </a:extLst>
          </p:cNvPr>
          <p:cNvSpPr>
            <a:spLocks noGrp="1"/>
          </p:cNvSpPr>
          <p:nvPr>
            <p:ph type="dt" sz="half" idx="10"/>
          </p:nvPr>
        </p:nvSpPr>
        <p:spPr/>
        <p:txBody>
          <a:bodyPr/>
          <a:lstStyle/>
          <a:p>
            <a:fld id="{76E5B84D-D061-483E-84D4-FDF00078B9A9}" type="datetimeFigureOut">
              <a:rPr lang="en-US" smtClean="0"/>
              <a:t>8/26/22</a:t>
            </a:fld>
            <a:endParaRPr lang="en-US"/>
          </a:p>
        </p:txBody>
      </p:sp>
      <p:sp>
        <p:nvSpPr>
          <p:cNvPr id="5" name="Footer Placeholder 4">
            <a:extLst>
              <a:ext uri="{FF2B5EF4-FFF2-40B4-BE49-F238E27FC236}">
                <a16:creationId xmlns:a16="http://schemas.microsoft.com/office/drawing/2014/main" id="{A32ADDF4-638B-4815-BB8C-664546A96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40164-1914-4AE2-A9E8-F4E90F2DA796}"/>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213234767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C9475-860F-4448-9950-10FC6D0F2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B0E9D0-9AC1-4667-B087-22C9256C88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C1D3C4-B9D6-4E4A-874C-7B7D531D78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E9D501-1935-4CA3-BBE4-A30E4019B0F2}"/>
              </a:ext>
            </a:extLst>
          </p:cNvPr>
          <p:cNvSpPr>
            <a:spLocks noGrp="1"/>
          </p:cNvSpPr>
          <p:nvPr>
            <p:ph type="dt" sz="half" idx="10"/>
          </p:nvPr>
        </p:nvSpPr>
        <p:spPr/>
        <p:txBody>
          <a:bodyPr/>
          <a:lstStyle/>
          <a:p>
            <a:fld id="{76E5B84D-D061-483E-84D4-FDF00078B9A9}" type="datetimeFigureOut">
              <a:rPr lang="en-US" smtClean="0"/>
              <a:t>8/26/22</a:t>
            </a:fld>
            <a:endParaRPr lang="en-US"/>
          </a:p>
        </p:txBody>
      </p:sp>
      <p:sp>
        <p:nvSpPr>
          <p:cNvPr id="6" name="Footer Placeholder 5">
            <a:extLst>
              <a:ext uri="{FF2B5EF4-FFF2-40B4-BE49-F238E27FC236}">
                <a16:creationId xmlns:a16="http://schemas.microsoft.com/office/drawing/2014/main" id="{B0DCEC43-B6F4-4608-BECF-DE523E46CF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114207-7F1E-4E8A-80E8-70747C796849}"/>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3379340900"/>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29886-AE19-49AE-ADAB-1E8F96412E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3F021C-E4EB-4B91-8FE0-788CCC086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260301-35B4-41E6-AA0A-E642A53165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217E52-64D5-4B13-8CD0-9E6314A8D2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9B7F0F-57F8-461B-B8DC-1234C3470E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438848-DA25-4A2D-9903-D07A25C410DA}"/>
              </a:ext>
            </a:extLst>
          </p:cNvPr>
          <p:cNvSpPr>
            <a:spLocks noGrp="1"/>
          </p:cNvSpPr>
          <p:nvPr>
            <p:ph type="dt" sz="half" idx="10"/>
          </p:nvPr>
        </p:nvSpPr>
        <p:spPr/>
        <p:txBody>
          <a:bodyPr/>
          <a:lstStyle/>
          <a:p>
            <a:fld id="{76E5B84D-D061-483E-84D4-FDF00078B9A9}" type="datetimeFigureOut">
              <a:rPr lang="en-US" smtClean="0"/>
              <a:t>8/26/22</a:t>
            </a:fld>
            <a:endParaRPr lang="en-US"/>
          </a:p>
        </p:txBody>
      </p:sp>
      <p:sp>
        <p:nvSpPr>
          <p:cNvPr id="8" name="Footer Placeholder 7">
            <a:extLst>
              <a:ext uri="{FF2B5EF4-FFF2-40B4-BE49-F238E27FC236}">
                <a16:creationId xmlns:a16="http://schemas.microsoft.com/office/drawing/2014/main" id="{BBF9F565-0B42-4D69-8549-4CE972FB8F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A75EA-336C-4B8E-A2DC-4C78D5757ABB}"/>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1426517782"/>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0523F-FE11-46A0-8CB1-64B10E09EE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064767-04FC-46AC-9468-4639B1CC7DD2}"/>
              </a:ext>
            </a:extLst>
          </p:cNvPr>
          <p:cNvSpPr>
            <a:spLocks noGrp="1"/>
          </p:cNvSpPr>
          <p:nvPr>
            <p:ph type="dt" sz="half" idx="10"/>
          </p:nvPr>
        </p:nvSpPr>
        <p:spPr/>
        <p:txBody>
          <a:bodyPr/>
          <a:lstStyle/>
          <a:p>
            <a:fld id="{76E5B84D-D061-483E-84D4-FDF00078B9A9}" type="datetimeFigureOut">
              <a:rPr lang="en-US" smtClean="0"/>
              <a:t>8/26/22</a:t>
            </a:fld>
            <a:endParaRPr lang="en-US"/>
          </a:p>
        </p:txBody>
      </p:sp>
      <p:sp>
        <p:nvSpPr>
          <p:cNvPr id="4" name="Footer Placeholder 3">
            <a:extLst>
              <a:ext uri="{FF2B5EF4-FFF2-40B4-BE49-F238E27FC236}">
                <a16:creationId xmlns:a16="http://schemas.microsoft.com/office/drawing/2014/main" id="{8FC12E4C-79AF-4D28-9091-5E85AE679A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C7AC4C-194E-4EF2-944B-B7BFFDF6C367}"/>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1471606809"/>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9F34D9-402E-4A54-B9ED-6EBE6A55AE2D}"/>
              </a:ext>
            </a:extLst>
          </p:cNvPr>
          <p:cNvSpPr>
            <a:spLocks noGrp="1"/>
          </p:cNvSpPr>
          <p:nvPr>
            <p:ph type="dt" sz="half" idx="10"/>
          </p:nvPr>
        </p:nvSpPr>
        <p:spPr/>
        <p:txBody>
          <a:bodyPr/>
          <a:lstStyle/>
          <a:p>
            <a:fld id="{76E5B84D-D061-483E-84D4-FDF00078B9A9}" type="datetimeFigureOut">
              <a:rPr lang="en-US" smtClean="0"/>
              <a:t>8/26/22</a:t>
            </a:fld>
            <a:endParaRPr lang="en-US"/>
          </a:p>
        </p:txBody>
      </p:sp>
      <p:sp>
        <p:nvSpPr>
          <p:cNvPr id="3" name="Footer Placeholder 2">
            <a:extLst>
              <a:ext uri="{FF2B5EF4-FFF2-40B4-BE49-F238E27FC236}">
                <a16:creationId xmlns:a16="http://schemas.microsoft.com/office/drawing/2014/main" id="{36F30939-C578-4E8D-AB84-8A744773CE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314FD7-C1D2-4360-9BF3-753F15B4F77A}"/>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177097602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05CD287-BEE4-46C1-AAF3-6B22E1C80D3E}"/>
              </a:ext>
            </a:extLst>
          </p:cNvPr>
          <p:cNvSpPr>
            <a:spLocks noGrp="1"/>
          </p:cNvSpPr>
          <p:nvPr>
            <p:ph type="pic" sz="quarter" idx="10" hasCustomPrompt="1"/>
          </p:nvPr>
        </p:nvSpPr>
        <p:spPr>
          <a:xfrm>
            <a:off x="1662113" y="2273300"/>
            <a:ext cx="2520950" cy="4584700"/>
          </a:xfrm>
        </p:spPr>
        <p:txBody>
          <a:bodyPr>
            <a:normAutofit/>
          </a:bodyPr>
          <a:lstStyle>
            <a:lvl1pPr marL="0" indent="0" algn="ctr">
              <a:buNone/>
              <a:defRPr sz="2400" b="1">
                <a:latin typeface="Tw Cen MT" panose="020B0602020104020603" pitchFamily="34" charset="0"/>
              </a:defRPr>
            </a:lvl1pPr>
          </a:lstStyle>
          <a:p>
            <a:r>
              <a:rPr lang="en-US" dirty="0"/>
              <a:t>Drag and Drop Your Picture Here</a:t>
            </a:r>
          </a:p>
        </p:txBody>
      </p:sp>
    </p:spTree>
    <p:extLst>
      <p:ext uri="{BB962C8B-B14F-4D97-AF65-F5344CB8AC3E}">
        <p14:creationId xmlns:p14="http://schemas.microsoft.com/office/powerpoint/2010/main" val="29301784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E919-E694-43C1-A2B0-463F978A81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8C5201-6E4C-4A9A-AE83-6548EF1D0C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F9E7F5-5C1D-4858-962A-88BE45881B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DE835E-1810-4397-81FE-0D7C205E03F8}"/>
              </a:ext>
            </a:extLst>
          </p:cNvPr>
          <p:cNvSpPr>
            <a:spLocks noGrp="1"/>
          </p:cNvSpPr>
          <p:nvPr>
            <p:ph type="dt" sz="half" idx="10"/>
          </p:nvPr>
        </p:nvSpPr>
        <p:spPr/>
        <p:txBody>
          <a:bodyPr/>
          <a:lstStyle/>
          <a:p>
            <a:fld id="{76E5B84D-D061-483E-84D4-FDF00078B9A9}" type="datetimeFigureOut">
              <a:rPr lang="en-US" smtClean="0"/>
              <a:t>8/26/22</a:t>
            </a:fld>
            <a:endParaRPr lang="en-US"/>
          </a:p>
        </p:txBody>
      </p:sp>
      <p:sp>
        <p:nvSpPr>
          <p:cNvPr id="6" name="Footer Placeholder 5">
            <a:extLst>
              <a:ext uri="{FF2B5EF4-FFF2-40B4-BE49-F238E27FC236}">
                <a16:creationId xmlns:a16="http://schemas.microsoft.com/office/drawing/2014/main" id="{2EA8605D-B969-4157-BE3C-9B72C6B614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D90612-B942-4CB8-B4A8-EBE3E5408882}"/>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377049437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E1B219-54AC-4A60-8248-EA804C4D8D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8D78E4-1EB0-48B2-A9CF-2D1FD812AD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0F0F9F-AC9A-4597-BEDC-D0F4C4606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5B84D-D061-483E-84D4-FDF00078B9A9}" type="datetimeFigureOut">
              <a:rPr lang="en-US" smtClean="0"/>
              <a:t>8/26/22</a:t>
            </a:fld>
            <a:endParaRPr lang="en-US"/>
          </a:p>
        </p:txBody>
      </p:sp>
      <p:sp>
        <p:nvSpPr>
          <p:cNvPr id="5" name="Footer Placeholder 4">
            <a:extLst>
              <a:ext uri="{FF2B5EF4-FFF2-40B4-BE49-F238E27FC236}">
                <a16:creationId xmlns:a16="http://schemas.microsoft.com/office/drawing/2014/main" id="{2ACEE440-A915-46D6-A7F4-ECAAFB0E00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7F1FD0-10EF-4EF8-BBA9-5D46C28718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6DBBF1-274E-473A-94DF-899C7F88AD7D}" type="slidenum">
              <a:rPr lang="en-US" smtClean="0"/>
              <a:t>‹#›</a:t>
            </a:fld>
            <a:endParaRPr lang="en-US"/>
          </a:p>
        </p:txBody>
      </p:sp>
    </p:spTree>
    <p:extLst>
      <p:ext uri="{BB962C8B-B14F-4D97-AF65-F5344CB8AC3E}">
        <p14:creationId xmlns:p14="http://schemas.microsoft.com/office/powerpoint/2010/main" val="936531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80777-E77D-4B75-9B50-9E350F7A8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2555631" y="2836984"/>
            <a:ext cx="7010400" cy="2790093"/>
          </a:xfrm>
          <a:prstGeom prst="rect">
            <a:avLst/>
          </a:prstGeom>
          <a:ln>
            <a:solidFill>
              <a:schemeClr val="bg1"/>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ln w="0">
                <a:solidFill>
                  <a:schemeClr val="bg1"/>
                </a:solidFill>
              </a:ln>
              <a:noFill/>
            </a:endParaRPr>
          </a:p>
        </p:txBody>
      </p:sp>
      <p:sp>
        <p:nvSpPr>
          <p:cNvPr id="5" name="TextBox 4"/>
          <p:cNvSpPr txBox="1"/>
          <p:nvPr/>
        </p:nvSpPr>
        <p:spPr>
          <a:xfrm>
            <a:off x="2227386" y="3429000"/>
            <a:ext cx="7643446" cy="1569660"/>
          </a:xfrm>
          <a:prstGeom prst="rect">
            <a:avLst/>
          </a:prstGeom>
          <a:noFill/>
        </p:spPr>
        <p:txBody>
          <a:bodyPr wrap="square" rtlCol="0">
            <a:spAutoFit/>
          </a:bodyPr>
          <a:lstStyle/>
          <a:p>
            <a:pPr algn="ctr"/>
            <a:r>
              <a:rPr lang="en-AU" sz="3200" b="1">
                <a:solidFill>
                  <a:srgbClr val="837AD9"/>
                </a:solidFill>
              </a:rPr>
              <a:t>PHÁT TRIỂN PHẦN MỀM QUẢN LÝ THƯ VIỆN OPEN LIBRARY</a:t>
            </a:r>
            <a:endParaRPr lang="en-US" sz="3200" b="1">
              <a:solidFill>
                <a:srgbClr val="837AD9"/>
              </a:solidFill>
            </a:endParaRPr>
          </a:p>
          <a:p>
            <a:pPr algn="ctr"/>
            <a:endParaRPr lang="en-US" sz="3200" b="1" dirty="0">
              <a:solidFill>
                <a:srgbClr val="837AD9"/>
              </a:solidFill>
            </a:endParaRPr>
          </a:p>
        </p:txBody>
      </p:sp>
      <p:sp>
        <p:nvSpPr>
          <p:cNvPr id="6" name="Rectangle 5"/>
          <p:cNvSpPr/>
          <p:nvPr/>
        </p:nvSpPr>
        <p:spPr>
          <a:xfrm>
            <a:off x="6400800" y="808891"/>
            <a:ext cx="468923" cy="76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377354" y="808891"/>
            <a:ext cx="621323" cy="769441"/>
          </a:xfrm>
          <a:prstGeom prst="rect">
            <a:avLst/>
          </a:prstGeom>
          <a:noFill/>
        </p:spPr>
        <p:txBody>
          <a:bodyPr wrap="square" rtlCol="0">
            <a:spAutoFit/>
          </a:bodyPr>
          <a:lstStyle/>
          <a:p>
            <a:r>
              <a:rPr lang="en-US" sz="4400" b="1" dirty="0">
                <a:solidFill>
                  <a:srgbClr val="9188E5"/>
                </a:solidFill>
              </a:rPr>
              <a:t>4</a:t>
            </a:r>
          </a:p>
        </p:txBody>
      </p:sp>
    </p:spTree>
    <p:extLst>
      <p:ext uri="{BB962C8B-B14F-4D97-AF65-F5344CB8AC3E}">
        <p14:creationId xmlns:p14="http://schemas.microsoft.com/office/powerpoint/2010/main" val="16503171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5591340" y="28581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a:cxnSpLocks/>
          </p:cNvCxnSpPr>
          <p:nvPr/>
        </p:nvCxnSpPr>
        <p:spPr>
          <a:xfrm>
            <a:off x="6103951" y="38181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ECB40A-4838-47F9-98B6-1E5FF74A5251}"/>
              </a:ext>
            </a:extLst>
          </p:cNvPr>
          <p:cNvSpPr/>
          <p:nvPr/>
        </p:nvSpPr>
        <p:spPr>
          <a:xfrm>
            <a:off x="5719024" y="29857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TextBox 70">
            <a:extLst>
              <a:ext uri="{FF2B5EF4-FFF2-40B4-BE49-F238E27FC236}">
                <a16:creationId xmlns:a16="http://schemas.microsoft.com/office/drawing/2014/main" id="{ABE3D059-B595-414F-981D-6E43EAF82DC6}"/>
              </a:ext>
            </a:extLst>
          </p:cNvPr>
          <p:cNvSpPr txBox="1"/>
          <p:nvPr/>
        </p:nvSpPr>
        <p:spPr>
          <a:xfrm>
            <a:off x="7293244" y="2978863"/>
            <a:ext cx="3516104" cy="430887"/>
          </a:xfrm>
          <a:prstGeom prst="rect">
            <a:avLst/>
          </a:prstGeom>
          <a:noFill/>
        </p:spPr>
        <p:txBody>
          <a:bodyPr wrap="square" rtlCol="0">
            <a:spAutoFit/>
          </a:bodyPr>
          <a:lstStyle/>
          <a:p>
            <a:pPr algn="ctr"/>
            <a:r>
              <a:rPr lang="en-US" sz="2200" b="1">
                <a:solidFill>
                  <a:schemeClr val="bg1">
                    <a:lumMod val="95000"/>
                  </a:schemeClr>
                </a:solidFill>
                <a:latin typeface="+mj-lt"/>
              </a:rPr>
              <a:t>Mô tả yêu cầu </a:t>
            </a:r>
            <a:endParaRPr lang="en-US" sz="2200" b="1" dirty="0">
              <a:solidFill>
                <a:schemeClr val="bg1">
                  <a:lumMod val="95000"/>
                </a:schemeClr>
              </a:solidFill>
              <a:latin typeface="+mj-lt"/>
            </a:endParaRPr>
          </a:p>
        </p:txBody>
      </p:sp>
      <p:sp>
        <p:nvSpPr>
          <p:cNvPr id="114" name="TextBox 113">
            <a:extLst>
              <a:ext uri="{FF2B5EF4-FFF2-40B4-BE49-F238E27FC236}">
                <a16:creationId xmlns:a16="http://schemas.microsoft.com/office/drawing/2014/main" id="{8294445F-D448-40F3-8F2A-FF2A29D292AC}"/>
              </a:ext>
            </a:extLst>
          </p:cNvPr>
          <p:cNvSpPr txBox="1"/>
          <p:nvPr/>
        </p:nvSpPr>
        <p:spPr>
          <a:xfrm>
            <a:off x="5822698" y="3009641"/>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5</a:t>
            </a:r>
          </a:p>
        </p:txBody>
      </p:sp>
      <p:sp>
        <p:nvSpPr>
          <p:cNvPr id="115" name="Oval 114">
            <a:extLst>
              <a:ext uri="{FF2B5EF4-FFF2-40B4-BE49-F238E27FC236}">
                <a16:creationId xmlns:a16="http://schemas.microsoft.com/office/drawing/2014/main" id="{0B137645-EFCA-46AE-9957-E8CD92BC8BBB}"/>
              </a:ext>
            </a:extLst>
          </p:cNvPr>
          <p:cNvSpPr/>
          <p:nvPr/>
        </p:nvSpPr>
        <p:spPr>
          <a:xfrm>
            <a:off x="5591340" y="48554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10B2A4A5-7B5B-4600-8B9C-202891C8CAD6}"/>
              </a:ext>
            </a:extLst>
          </p:cNvPr>
          <p:cNvCxnSpPr>
            <a:cxnSpLocks/>
          </p:cNvCxnSpPr>
          <p:nvPr/>
        </p:nvCxnSpPr>
        <p:spPr>
          <a:xfrm>
            <a:off x="6103951" y="58154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D8C657C-DA5D-4CCD-81EA-DE73E10F4FBD}"/>
              </a:ext>
            </a:extLst>
          </p:cNvPr>
          <p:cNvSpPr/>
          <p:nvPr/>
        </p:nvSpPr>
        <p:spPr>
          <a:xfrm>
            <a:off x="5719024" y="49830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TextBox 117">
            <a:extLst>
              <a:ext uri="{FF2B5EF4-FFF2-40B4-BE49-F238E27FC236}">
                <a16:creationId xmlns:a16="http://schemas.microsoft.com/office/drawing/2014/main" id="{E5B8AF58-5ECD-47EA-AA83-B442D7826F81}"/>
              </a:ext>
            </a:extLst>
          </p:cNvPr>
          <p:cNvSpPr txBox="1"/>
          <p:nvPr/>
        </p:nvSpPr>
        <p:spPr>
          <a:xfrm>
            <a:off x="5822698" y="5006941"/>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6</a:t>
            </a:r>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3065763" y="421197"/>
            <a:ext cx="6638882" cy="784830"/>
          </a:xfrm>
          <a:prstGeom prst="rect">
            <a:avLst/>
          </a:prstGeom>
          <a:noFill/>
        </p:spPr>
        <p:txBody>
          <a:bodyPr wrap="square" rtlCol="0">
            <a:spAutoFit/>
          </a:bodyPr>
          <a:lstStyle/>
          <a:p>
            <a:pPr algn="ctr"/>
            <a:r>
              <a:rPr lang="en-US" sz="4500" b="1">
                <a:solidFill>
                  <a:schemeClr val="bg1">
                    <a:lumMod val="95000"/>
                  </a:schemeClr>
                </a:solidFill>
                <a:latin typeface="+mj-lt"/>
              </a:rPr>
              <a:t>MÔ TẢ YÊU CẦU</a:t>
            </a:r>
            <a:endParaRPr lang="en-US" sz="4500" b="1" dirty="0">
              <a:solidFill>
                <a:schemeClr val="bg1">
                  <a:lumMod val="95000"/>
                </a:schemeClr>
              </a:solidFill>
              <a:latin typeface="+mj-lt"/>
            </a:endParaRPr>
          </a:p>
        </p:txBody>
      </p:sp>
      <p:sp>
        <p:nvSpPr>
          <p:cNvPr id="26" name="TextBox 25">
            <a:extLst>
              <a:ext uri="{FF2B5EF4-FFF2-40B4-BE49-F238E27FC236}">
                <a16:creationId xmlns:a16="http://schemas.microsoft.com/office/drawing/2014/main" id="{58320C63-18AF-4069-B25C-D2DA88A64BAC}"/>
              </a:ext>
            </a:extLst>
          </p:cNvPr>
          <p:cNvSpPr txBox="1"/>
          <p:nvPr/>
        </p:nvSpPr>
        <p:spPr>
          <a:xfrm>
            <a:off x="1057519" y="2906858"/>
            <a:ext cx="4416590" cy="1077218"/>
          </a:xfrm>
          <a:prstGeom prst="rect">
            <a:avLst/>
          </a:prstGeom>
          <a:noFill/>
        </p:spPr>
        <p:txBody>
          <a:bodyPr wrap="square" rtlCol="0">
            <a:spAutoFit/>
          </a:bodyPr>
          <a:lstStyle/>
          <a:p>
            <a:pPr marL="285750" indent="-285750" algn="ctr">
              <a:buFont typeface="Arial" pitchFamily="34" charset="0"/>
              <a:buChar char="•"/>
            </a:pPr>
            <a:r>
              <a:rPr lang="nl-NL" sz="1600" b="1">
                <a:solidFill>
                  <a:schemeClr val="bg1">
                    <a:lumMod val="95000"/>
                  </a:schemeClr>
                </a:solidFill>
                <a:latin typeface="+mj-lt"/>
              </a:rPr>
              <a:t>Người quản trị hệ thống sẽ xem được danh sách hoạt động mượn sách tại thư viện và danh sách các yêu cầu nhập thêm sách từ độc giả</a:t>
            </a:r>
            <a:endParaRPr lang="en-US" sz="1600" b="1" dirty="0">
              <a:solidFill>
                <a:schemeClr val="bg1">
                  <a:lumMod val="95000"/>
                </a:schemeClr>
              </a:solidFill>
              <a:latin typeface="+mj-lt"/>
            </a:endParaRPr>
          </a:p>
        </p:txBody>
      </p:sp>
      <p:sp>
        <p:nvSpPr>
          <p:cNvPr id="24" name="TextBox 23">
            <a:extLst>
              <a:ext uri="{FF2B5EF4-FFF2-40B4-BE49-F238E27FC236}">
                <a16:creationId xmlns:a16="http://schemas.microsoft.com/office/drawing/2014/main" id="{58320C63-18AF-4069-B25C-D2DA88A64BAC}"/>
              </a:ext>
            </a:extLst>
          </p:cNvPr>
          <p:cNvSpPr txBox="1"/>
          <p:nvPr/>
        </p:nvSpPr>
        <p:spPr>
          <a:xfrm>
            <a:off x="6833849" y="5006941"/>
            <a:ext cx="4897080" cy="1323439"/>
          </a:xfrm>
          <a:prstGeom prst="rect">
            <a:avLst/>
          </a:prstGeom>
          <a:noFill/>
        </p:spPr>
        <p:txBody>
          <a:bodyPr wrap="square" rtlCol="0">
            <a:spAutoFit/>
          </a:bodyPr>
          <a:lstStyle/>
          <a:p>
            <a:pPr marL="285750" indent="-285750" algn="ctr">
              <a:buFont typeface="Arial" pitchFamily="34" charset="0"/>
              <a:buChar char="•"/>
            </a:pPr>
            <a:r>
              <a:rPr lang="nl-NL" sz="1600" b="1">
                <a:solidFill>
                  <a:schemeClr val="bg1">
                    <a:lumMod val="95000"/>
                  </a:schemeClr>
                </a:solidFill>
                <a:latin typeface="+mj-lt"/>
              </a:rPr>
              <a:t>Người quản trị cũng có thể quản lý độc giả và sách tại thư viện</a:t>
            </a:r>
            <a:r>
              <a:rPr lang="nl-NL" sz="1600"/>
              <a:t>.</a:t>
            </a:r>
            <a:endParaRPr lang="en-US" sz="1600"/>
          </a:p>
          <a:p>
            <a:pPr marL="285750" lvl="0" indent="-285750" algn="ctr">
              <a:buFont typeface="Arial" pitchFamily="34" charset="0"/>
              <a:buChar char="•"/>
            </a:pPr>
            <a:endParaRPr lang="en-US" sz="1600" b="1">
              <a:solidFill>
                <a:schemeClr val="bg1">
                  <a:lumMod val="95000"/>
                </a:schemeClr>
              </a:solidFill>
              <a:latin typeface="+mj-lt"/>
            </a:endParaRPr>
          </a:p>
          <a:p>
            <a:pPr marL="285750" indent="-285750" algn="ctr">
              <a:buFont typeface="Arial" pitchFamily="34" charset="0"/>
              <a:buChar char="•"/>
            </a:pPr>
            <a:endParaRPr lang="en-US" sz="1600" b="1">
              <a:solidFill>
                <a:schemeClr val="bg1">
                  <a:lumMod val="95000"/>
                </a:schemeClr>
              </a:solidFill>
              <a:latin typeface="+mj-lt"/>
            </a:endParaRPr>
          </a:p>
          <a:p>
            <a:pPr marL="285750" indent="-285750" algn="ctr">
              <a:buFont typeface="Arial" pitchFamily="34" charset="0"/>
              <a:buChar char="•"/>
            </a:pPr>
            <a:endParaRPr lang="en-US" sz="1600" b="1" dirty="0">
              <a:solidFill>
                <a:schemeClr val="bg1">
                  <a:lumMod val="95000"/>
                </a:schemeClr>
              </a:solidFill>
              <a:latin typeface="+mj-lt"/>
            </a:endParaRPr>
          </a:p>
        </p:txBody>
      </p:sp>
    </p:spTree>
    <p:extLst>
      <p:ext uri="{BB962C8B-B14F-4D97-AF65-F5344CB8AC3E}">
        <p14:creationId xmlns:p14="http://schemas.microsoft.com/office/powerpoint/2010/main" val="851499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arn(inVertical)">
                                      <p:cBhvr>
                                        <p:cTn id="13" dur="500"/>
                                        <p:tgtEl>
                                          <p:spTgt spid="4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inVertical)">
                                      <p:cBhvr>
                                        <p:cTn id="16" dur="500"/>
                                        <p:tgtEl>
                                          <p:spTgt spid="4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barn(inVertical)">
                                      <p:cBhvr>
                                        <p:cTn id="19" dur="500"/>
                                        <p:tgtEl>
                                          <p:spTgt spid="1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ppt_x"/>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1000"/>
                                        <p:tgtEl>
                                          <p:spTgt spid="115"/>
                                        </p:tgtEl>
                                      </p:cBhvr>
                                    </p:animEffect>
                                    <p:anim calcmode="lin" valueType="num">
                                      <p:cBhvr>
                                        <p:cTn id="31" dur="1000" fill="hold"/>
                                        <p:tgtEl>
                                          <p:spTgt spid="115"/>
                                        </p:tgtEl>
                                        <p:attrNameLst>
                                          <p:attrName>ppt_x</p:attrName>
                                        </p:attrNameLst>
                                      </p:cBhvr>
                                      <p:tavLst>
                                        <p:tav tm="0">
                                          <p:val>
                                            <p:strVal val="#ppt_x"/>
                                          </p:val>
                                        </p:tav>
                                        <p:tav tm="100000">
                                          <p:val>
                                            <p:strVal val="#ppt_x"/>
                                          </p:val>
                                        </p:tav>
                                      </p:tavLst>
                                    </p:anim>
                                    <p:anim calcmode="lin" valueType="num">
                                      <p:cBhvr>
                                        <p:cTn id="32" dur="1000" fill="hold"/>
                                        <p:tgtEl>
                                          <p:spTgt spid="11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fade">
                                      <p:cBhvr>
                                        <p:cTn id="35" dur="1000"/>
                                        <p:tgtEl>
                                          <p:spTgt spid="117"/>
                                        </p:tgtEl>
                                      </p:cBhvr>
                                    </p:animEffect>
                                    <p:anim calcmode="lin" valueType="num">
                                      <p:cBhvr>
                                        <p:cTn id="36" dur="1000" fill="hold"/>
                                        <p:tgtEl>
                                          <p:spTgt spid="117"/>
                                        </p:tgtEl>
                                        <p:attrNameLst>
                                          <p:attrName>ppt_x</p:attrName>
                                        </p:attrNameLst>
                                      </p:cBhvr>
                                      <p:tavLst>
                                        <p:tav tm="0">
                                          <p:val>
                                            <p:strVal val="#ppt_x"/>
                                          </p:val>
                                        </p:tav>
                                        <p:tav tm="100000">
                                          <p:val>
                                            <p:strVal val="#ppt_x"/>
                                          </p:val>
                                        </p:tav>
                                      </p:tavLst>
                                    </p:anim>
                                    <p:anim calcmode="lin" valueType="num">
                                      <p:cBhvr>
                                        <p:cTn id="37" dur="1000" fill="hold"/>
                                        <p:tgtEl>
                                          <p:spTgt spid="11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fade">
                                      <p:cBhvr>
                                        <p:cTn id="40" dur="1000"/>
                                        <p:tgtEl>
                                          <p:spTgt spid="118"/>
                                        </p:tgtEl>
                                      </p:cBhvr>
                                    </p:animEffect>
                                    <p:anim calcmode="lin" valueType="num">
                                      <p:cBhvr>
                                        <p:cTn id="41" dur="1000" fill="hold"/>
                                        <p:tgtEl>
                                          <p:spTgt spid="118"/>
                                        </p:tgtEl>
                                        <p:attrNameLst>
                                          <p:attrName>ppt_x</p:attrName>
                                        </p:attrNameLst>
                                      </p:cBhvr>
                                      <p:tavLst>
                                        <p:tav tm="0">
                                          <p:val>
                                            <p:strVal val="#ppt_x"/>
                                          </p:val>
                                        </p:tav>
                                        <p:tav tm="100000">
                                          <p:val>
                                            <p:strVal val="#ppt_x"/>
                                          </p:val>
                                        </p:tav>
                                      </p:tavLst>
                                    </p:anim>
                                    <p:anim calcmode="lin" valueType="num">
                                      <p:cBhvr>
                                        <p:cTn id="42"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71" grpId="0"/>
      <p:bldP spid="114" grpId="0"/>
      <p:bldP spid="115" grpId="0" animBg="1"/>
      <p:bldP spid="117" grpId="0" animBg="1"/>
      <p:bldP spid="118" grpId="0"/>
      <p:bldP spid="29" grpId="0"/>
      <p:bldP spid="26"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5591340" y="28581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a:cxnSpLocks/>
          </p:cNvCxnSpPr>
          <p:nvPr/>
        </p:nvCxnSpPr>
        <p:spPr>
          <a:xfrm>
            <a:off x="6103951" y="38181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ECB40A-4838-47F9-98B6-1E5FF74A5251}"/>
              </a:ext>
            </a:extLst>
          </p:cNvPr>
          <p:cNvSpPr/>
          <p:nvPr/>
        </p:nvSpPr>
        <p:spPr>
          <a:xfrm>
            <a:off x="5719024" y="29857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TextBox 70">
            <a:extLst>
              <a:ext uri="{FF2B5EF4-FFF2-40B4-BE49-F238E27FC236}">
                <a16:creationId xmlns:a16="http://schemas.microsoft.com/office/drawing/2014/main" id="{ABE3D059-B595-414F-981D-6E43EAF82DC6}"/>
              </a:ext>
            </a:extLst>
          </p:cNvPr>
          <p:cNvSpPr txBox="1"/>
          <p:nvPr/>
        </p:nvSpPr>
        <p:spPr>
          <a:xfrm>
            <a:off x="7293244" y="2978863"/>
            <a:ext cx="3516104" cy="430887"/>
          </a:xfrm>
          <a:prstGeom prst="rect">
            <a:avLst/>
          </a:prstGeom>
          <a:noFill/>
        </p:spPr>
        <p:txBody>
          <a:bodyPr wrap="square" rtlCol="0">
            <a:spAutoFit/>
          </a:bodyPr>
          <a:lstStyle/>
          <a:p>
            <a:pPr algn="ctr"/>
            <a:r>
              <a:rPr lang="en-US" sz="2200" b="1">
                <a:solidFill>
                  <a:schemeClr val="bg1">
                    <a:lumMod val="95000"/>
                  </a:schemeClr>
                </a:solidFill>
                <a:latin typeface="+mj-lt"/>
              </a:rPr>
              <a:t>Khảo sát bài toán </a:t>
            </a:r>
            <a:endParaRPr lang="en-US" sz="2200" b="1" dirty="0">
              <a:solidFill>
                <a:schemeClr val="bg1">
                  <a:lumMod val="95000"/>
                </a:schemeClr>
              </a:solidFill>
              <a:latin typeface="+mj-lt"/>
            </a:endParaRPr>
          </a:p>
        </p:txBody>
      </p:sp>
      <p:sp>
        <p:nvSpPr>
          <p:cNvPr id="114" name="TextBox 113">
            <a:extLst>
              <a:ext uri="{FF2B5EF4-FFF2-40B4-BE49-F238E27FC236}">
                <a16:creationId xmlns:a16="http://schemas.microsoft.com/office/drawing/2014/main" id="{8294445F-D448-40F3-8F2A-FF2A29D292AC}"/>
              </a:ext>
            </a:extLst>
          </p:cNvPr>
          <p:cNvSpPr txBox="1"/>
          <p:nvPr/>
        </p:nvSpPr>
        <p:spPr>
          <a:xfrm>
            <a:off x="5822698" y="3009641"/>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1</a:t>
            </a:r>
          </a:p>
        </p:txBody>
      </p:sp>
      <p:sp>
        <p:nvSpPr>
          <p:cNvPr id="115" name="Oval 114">
            <a:extLst>
              <a:ext uri="{FF2B5EF4-FFF2-40B4-BE49-F238E27FC236}">
                <a16:creationId xmlns:a16="http://schemas.microsoft.com/office/drawing/2014/main" id="{0B137645-EFCA-46AE-9957-E8CD92BC8BBB}"/>
              </a:ext>
            </a:extLst>
          </p:cNvPr>
          <p:cNvSpPr/>
          <p:nvPr/>
        </p:nvSpPr>
        <p:spPr>
          <a:xfrm>
            <a:off x="5591340" y="48554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10B2A4A5-7B5B-4600-8B9C-202891C8CAD6}"/>
              </a:ext>
            </a:extLst>
          </p:cNvPr>
          <p:cNvCxnSpPr>
            <a:cxnSpLocks/>
          </p:cNvCxnSpPr>
          <p:nvPr/>
        </p:nvCxnSpPr>
        <p:spPr>
          <a:xfrm>
            <a:off x="6103951" y="58154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D8C657C-DA5D-4CCD-81EA-DE73E10F4FBD}"/>
              </a:ext>
            </a:extLst>
          </p:cNvPr>
          <p:cNvSpPr/>
          <p:nvPr/>
        </p:nvSpPr>
        <p:spPr>
          <a:xfrm>
            <a:off x="5719024" y="49830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TextBox 117">
            <a:extLst>
              <a:ext uri="{FF2B5EF4-FFF2-40B4-BE49-F238E27FC236}">
                <a16:creationId xmlns:a16="http://schemas.microsoft.com/office/drawing/2014/main" id="{E5B8AF58-5ECD-47EA-AA83-B442D7826F81}"/>
              </a:ext>
            </a:extLst>
          </p:cNvPr>
          <p:cNvSpPr txBox="1"/>
          <p:nvPr/>
        </p:nvSpPr>
        <p:spPr>
          <a:xfrm>
            <a:off x="5822698" y="5006941"/>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2</a:t>
            </a:r>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3065763" y="421197"/>
            <a:ext cx="6638882" cy="784830"/>
          </a:xfrm>
          <a:prstGeom prst="rect">
            <a:avLst/>
          </a:prstGeom>
          <a:noFill/>
        </p:spPr>
        <p:txBody>
          <a:bodyPr wrap="square" rtlCol="0">
            <a:spAutoFit/>
          </a:bodyPr>
          <a:lstStyle/>
          <a:p>
            <a:pPr algn="ctr"/>
            <a:r>
              <a:rPr lang="en-US" sz="4500" b="1">
                <a:solidFill>
                  <a:schemeClr val="bg1">
                    <a:lumMod val="95000"/>
                  </a:schemeClr>
                </a:solidFill>
                <a:latin typeface="+mj-lt"/>
              </a:rPr>
              <a:t>KHẢO SÁT BÀI TOÁN</a:t>
            </a:r>
            <a:endParaRPr lang="en-US" sz="4500" b="1" dirty="0">
              <a:solidFill>
                <a:schemeClr val="bg1">
                  <a:lumMod val="95000"/>
                </a:schemeClr>
              </a:solidFill>
              <a:latin typeface="+mj-lt"/>
            </a:endParaRPr>
          </a:p>
        </p:txBody>
      </p:sp>
      <p:sp>
        <p:nvSpPr>
          <p:cNvPr id="26" name="TextBox 25">
            <a:extLst>
              <a:ext uri="{FF2B5EF4-FFF2-40B4-BE49-F238E27FC236}">
                <a16:creationId xmlns:a16="http://schemas.microsoft.com/office/drawing/2014/main" id="{58320C63-18AF-4069-B25C-D2DA88A64BAC}"/>
              </a:ext>
            </a:extLst>
          </p:cNvPr>
          <p:cNvSpPr txBox="1"/>
          <p:nvPr/>
        </p:nvSpPr>
        <p:spPr>
          <a:xfrm>
            <a:off x="1057519" y="2906858"/>
            <a:ext cx="4416590" cy="1569660"/>
          </a:xfrm>
          <a:prstGeom prst="rect">
            <a:avLst/>
          </a:prstGeom>
          <a:noFill/>
        </p:spPr>
        <p:txBody>
          <a:bodyPr wrap="square" rtlCol="0">
            <a:spAutoFit/>
          </a:bodyPr>
          <a:lstStyle/>
          <a:p>
            <a:pPr marL="285750" lvl="0" indent="-285750">
              <a:buFont typeface="Arial" pitchFamily="34" charset="0"/>
              <a:buChar char="•"/>
            </a:pPr>
            <a:r>
              <a:rPr lang="nl-NL" sz="1600" b="1">
                <a:solidFill>
                  <a:schemeClr val="bg1">
                    <a:lumMod val="95000"/>
                  </a:schemeClr>
                </a:solidFill>
                <a:latin typeface="+mj-lt"/>
              </a:rPr>
              <a:t>Sách tại thư viện có các thông tin: tên sách, tác giả, nhà xuất bản, giới thiệu, năm xuất bản, mã sách, thể loại.</a:t>
            </a:r>
            <a:endParaRPr lang="en-US" sz="1600" b="1">
              <a:solidFill>
                <a:schemeClr val="bg1">
                  <a:lumMod val="95000"/>
                </a:schemeClr>
              </a:solidFill>
              <a:latin typeface="+mj-lt"/>
            </a:endParaRPr>
          </a:p>
          <a:p>
            <a:pPr marL="285750" lvl="0" indent="-285750">
              <a:buFont typeface="Arial" pitchFamily="34" charset="0"/>
              <a:buChar char="•"/>
            </a:pPr>
            <a:r>
              <a:rPr lang="nl-NL" sz="1600" b="1">
                <a:solidFill>
                  <a:schemeClr val="bg1">
                    <a:lumMod val="95000"/>
                  </a:schemeClr>
                </a:solidFill>
                <a:latin typeface="+mj-lt"/>
              </a:rPr>
              <a:t>Hiện tại thư viện có 3 chi nhánh tại: Hà Nội, TP. Hồ Chí Minh và Quảng Ninh</a:t>
            </a:r>
            <a:endParaRPr lang="en-US" sz="1600" b="1">
              <a:solidFill>
                <a:schemeClr val="bg1">
                  <a:lumMod val="95000"/>
                </a:schemeClr>
              </a:solidFill>
              <a:latin typeface="+mj-lt"/>
            </a:endParaRPr>
          </a:p>
          <a:p>
            <a:pPr marL="285750" indent="-285750" algn="ctr">
              <a:buFont typeface="Arial" pitchFamily="34" charset="0"/>
              <a:buChar char="•"/>
            </a:pPr>
            <a:endParaRPr lang="en-US" sz="1600" b="1" dirty="0">
              <a:solidFill>
                <a:schemeClr val="bg1">
                  <a:lumMod val="95000"/>
                </a:schemeClr>
              </a:solidFill>
              <a:latin typeface="+mj-lt"/>
            </a:endParaRPr>
          </a:p>
        </p:txBody>
      </p:sp>
      <p:sp>
        <p:nvSpPr>
          <p:cNvPr id="24" name="TextBox 23">
            <a:extLst>
              <a:ext uri="{FF2B5EF4-FFF2-40B4-BE49-F238E27FC236}">
                <a16:creationId xmlns:a16="http://schemas.microsoft.com/office/drawing/2014/main" id="{58320C63-18AF-4069-B25C-D2DA88A64BAC}"/>
              </a:ext>
            </a:extLst>
          </p:cNvPr>
          <p:cNvSpPr txBox="1"/>
          <p:nvPr/>
        </p:nvSpPr>
        <p:spPr>
          <a:xfrm>
            <a:off x="6754765" y="4816177"/>
            <a:ext cx="4897080" cy="2554545"/>
          </a:xfrm>
          <a:prstGeom prst="rect">
            <a:avLst/>
          </a:prstGeom>
          <a:noFill/>
        </p:spPr>
        <p:txBody>
          <a:bodyPr wrap="square" rtlCol="0">
            <a:spAutoFit/>
          </a:bodyPr>
          <a:lstStyle/>
          <a:p>
            <a:pPr marL="285750" lvl="0" indent="-285750">
              <a:buFont typeface="Arial" pitchFamily="34" charset="0"/>
              <a:buChar char="•"/>
            </a:pPr>
            <a:r>
              <a:rPr lang="nl-NL" sz="1600" b="1">
                <a:solidFill>
                  <a:schemeClr val="bg1">
                    <a:lumMod val="95000"/>
                  </a:schemeClr>
                </a:solidFill>
                <a:latin typeface="+mj-lt"/>
              </a:rPr>
              <a:t>Mỗi đầu sách tại chi nhánh sẽ có số lượng khác nhau và phải đánh mã riêng phục vụ cho việc quản lý sách</a:t>
            </a:r>
            <a:endParaRPr lang="en-US" sz="1600" b="1">
              <a:solidFill>
                <a:schemeClr val="bg1">
                  <a:lumMod val="95000"/>
                </a:schemeClr>
              </a:solidFill>
              <a:latin typeface="+mj-lt"/>
            </a:endParaRPr>
          </a:p>
          <a:p>
            <a:pPr marL="285750" lvl="0" indent="-285750">
              <a:buFont typeface="Arial" pitchFamily="34" charset="0"/>
              <a:buChar char="•"/>
            </a:pPr>
            <a:r>
              <a:rPr lang="nl-NL" sz="1600" b="1">
                <a:solidFill>
                  <a:schemeClr val="bg1">
                    <a:lumMod val="95000"/>
                  </a:schemeClr>
                </a:solidFill>
                <a:latin typeface="+mj-lt"/>
              </a:rPr>
              <a:t>Trên website độc giả chỉ có thể đăng ký giữ sách, vẫn phải đến trực tiếp thư viện để làm thủ tục mượn sách</a:t>
            </a:r>
            <a:endParaRPr lang="en-US" sz="1600" b="1">
              <a:solidFill>
                <a:schemeClr val="bg1">
                  <a:lumMod val="95000"/>
                </a:schemeClr>
              </a:solidFill>
              <a:latin typeface="+mj-lt"/>
            </a:endParaRPr>
          </a:p>
          <a:p>
            <a:pPr marL="285750" indent="-285750" algn="ctr">
              <a:buFont typeface="Arial" pitchFamily="34" charset="0"/>
              <a:buChar char="•"/>
            </a:pPr>
            <a:endParaRPr lang="en-US" sz="1600"/>
          </a:p>
          <a:p>
            <a:pPr marL="285750" lvl="0" indent="-285750" algn="ctr">
              <a:buFont typeface="Arial" pitchFamily="34" charset="0"/>
              <a:buChar char="•"/>
            </a:pPr>
            <a:endParaRPr lang="en-US" sz="1600" b="1">
              <a:solidFill>
                <a:schemeClr val="bg1">
                  <a:lumMod val="95000"/>
                </a:schemeClr>
              </a:solidFill>
              <a:latin typeface="+mj-lt"/>
            </a:endParaRPr>
          </a:p>
          <a:p>
            <a:pPr marL="285750" indent="-285750" algn="ctr">
              <a:buFont typeface="Arial" pitchFamily="34" charset="0"/>
              <a:buChar char="•"/>
            </a:pPr>
            <a:endParaRPr lang="en-US" sz="1600" b="1">
              <a:solidFill>
                <a:schemeClr val="bg1">
                  <a:lumMod val="95000"/>
                </a:schemeClr>
              </a:solidFill>
              <a:latin typeface="+mj-lt"/>
            </a:endParaRPr>
          </a:p>
          <a:p>
            <a:pPr marL="285750" indent="-285750" algn="ctr">
              <a:buFont typeface="Arial" pitchFamily="34" charset="0"/>
              <a:buChar char="•"/>
            </a:pPr>
            <a:endParaRPr lang="en-US" sz="1600" b="1" dirty="0">
              <a:solidFill>
                <a:schemeClr val="bg1">
                  <a:lumMod val="95000"/>
                </a:schemeClr>
              </a:solidFill>
              <a:latin typeface="+mj-lt"/>
            </a:endParaRPr>
          </a:p>
        </p:txBody>
      </p:sp>
    </p:spTree>
    <p:extLst>
      <p:ext uri="{BB962C8B-B14F-4D97-AF65-F5344CB8AC3E}">
        <p14:creationId xmlns:p14="http://schemas.microsoft.com/office/powerpoint/2010/main" val="19536405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arn(inVertical)">
                                      <p:cBhvr>
                                        <p:cTn id="13" dur="500"/>
                                        <p:tgtEl>
                                          <p:spTgt spid="4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inVertical)">
                                      <p:cBhvr>
                                        <p:cTn id="16" dur="500"/>
                                        <p:tgtEl>
                                          <p:spTgt spid="4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barn(inVertical)">
                                      <p:cBhvr>
                                        <p:cTn id="19" dur="500"/>
                                        <p:tgtEl>
                                          <p:spTgt spid="1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ppt_x"/>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1000"/>
                                        <p:tgtEl>
                                          <p:spTgt spid="115"/>
                                        </p:tgtEl>
                                      </p:cBhvr>
                                    </p:animEffect>
                                    <p:anim calcmode="lin" valueType="num">
                                      <p:cBhvr>
                                        <p:cTn id="31" dur="1000" fill="hold"/>
                                        <p:tgtEl>
                                          <p:spTgt spid="115"/>
                                        </p:tgtEl>
                                        <p:attrNameLst>
                                          <p:attrName>ppt_x</p:attrName>
                                        </p:attrNameLst>
                                      </p:cBhvr>
                                      <p:tavLst>
                                        <p:tav tm="0">
                                          <p:val>
                                            <p:strVal val="#ppt_x"/>
                                          </p:val>
                                        </p:tav>
                                        <p:tav tm="100000">
                                          <p:val>
                                            <p:strVal val="#ppt_x"/>
                                          </p:val>
                                        </p:tav>
                                      </p:tavLst>
                                    </p:anim>
                                    <p:anim calcmode="lin" valueType="num">
                                      <p:cBhvr>
                                        <p:cTn id="32" dur="1000" fill="hold"/>
                                        <p:tgtEl>
                                          <p:spTgt spid="11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fade">
                                      <p:cBhvr>
                                        <p:cTn id="35" dur="1000"/>
                                        <p:tgtEl>
                                          <p:spTgt spid="117"/>
                                        </p:tgtEl>
                                      </p:cBhvr>
                                    </p:animEffect>
                                    <p:anim calcmode="lin" valueType="num">
                                      <p:cBhvr>
                                        <p:cTn id="36" dur="1000" fill="hold"/>
                                        <p:tgtEl>
                                          <p:spTgt spid="117"/>
                                        </p:tgtEl>
                                        <p:attrNameLst>
                                          <p:attrName>ppt_x</p:attrName>
                                        </p:attrNameLst>
                                      </p:cBhvr>
                                      <p:tavLst>
                                        <p:tav tm="0">
                                          <p:val>
                                            <p:strVal val="#ppt_x"/>
                                          </p:val>
                                        </p:tav>
                                        <p:tav tm="100000">
                                          <p:val>
                                            <p:strVal val="#ppt_x"/>
                                          </p:val>
                                        </p:tav>
                                      </p:tavLst>
                                    </p:anim>
                                    <p:anim calcmode="lin" valueType="num">
                                      <p:cBhvr>
                                        <p:cTn id="37" dur="1000" fill="hold"/>
                                        <p:tgtEl>
                                          <p:spTgt spid="11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fade">
                                      <p:cBhvr>
                                        <p:cTn id="40" dur="1000"/>
                                        <p:tgtEl>
                                          <p:spTgt spid="118"/>
                                        </p:tgtEl>
                                      </p:cBhvr>
                                    </p:animEffect>
                                    <p:anim calcmode="lin" valueType="num">
                                      <p:cBhvr>
                                        <p:cTn id="41" dur="1000" fill="hold"/>
                                        <p:tgtEl>
                                          <p:spTgt spid="118"/>
                                        </p:tgtEl>
                                        <p:attrNameLst>
                                          <p:attrName>ppt_x</p:attrName>
                                        </p:attrNameLst>
                                      </p:cBhvr>
                                      <p:tavLst>
                                        <p:tav tm="0">
                                          <p:val>
                                            <p:strVal val="#ppt_x"/>
                                          </p:val>
                                        </p:tav>
                                        <p:tav tm="100000">
                                          <p:val>
                                            <p:strVal val="#ppt_x"/>
                                          </p:val>
                                        </p:tav>
                                      </p:tavLst>
                                    </p:anim>
                                    <p:anim calcmode="lin" valueType="num">
                                      <p:cBhvr>
                                        <p:cTn id="42"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71" grpId="0"/>
      <p:bldP spid="114" grpId="0"/>
      <p:bldP spid="115" grpId="0" animBg="1"/>
      <p:bldP spid="117" grpId="0" animBg="1"/>
      <p:bldP spid="118" grpId="0"/>
      <p:bldP spid="29" grpId="0"/>
      <p:bldP spid="26"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D09256-2360-4931-A15C-894E2F25F29D}"/>
              </a:ext>
            </a:extLst>
          </p:cNvPr>
          <p:cNvSpPr/>
          <p:nvPr/>
        </p:nvSpPr>
        <p:spPr>
          <a:xfrm>
            <a:off x="0" y="0"/>
            <a:ext cx="6095999" cy="6858000"/>
          </a:xfrm>
          <a:prstGeom prst="rect">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Rectangle: Rounded Corners 4">
            <a:extLst>
              <a:ext uri="{FF2B5EF4-FFF2-40B4-BE49-F238E27FC236}">
                <a16:creationId xmlns:a16="http://schemas.microsoft.com/office/drawing/2014/main" id="{C4C6562D-805D-4DCF-9F0A-CE0275A17EDE}"/>
              </a:ext>
            </a:extLst>
          </p:cNvPr>
          <p:cNvSpPr/>
          <p:nvPr/>
        </p:nvSpPr>
        <p:spPr>
          <a:xfrm>
            <a:off x="1680892" y="1769417"/>
            <a:ext cx="3046979" cy="459898"/>
          </a:xfrm>
          <a:prstGeom prst="roundRect">
            <a:avLst>
              <a:gd name="adj" fmla="val 50000"/>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latin typeface="+mj-lt"/>
              </a:rPr>
              <a:t>Thiết kế chương trình</a:t>
            </a:r>
            <a:endParaRPr lang="en-US" sz="1500" b="1" dirty="0">
              <a:latin typeface="+mj-lt"/>
            </a:endParaRPr>
          </a:p>
        </p:txBody>
      </p:sp>
      <p:sp>
        <p:nvSpPr>
          <p:cNvPr id="9" name="TextBox 8">
            <a:extLst>
              <a:ext uri="{FF2B5EF4-FFF2-40B4-BE49-F238E27FC236}">
                <a16:creationId xmlns:a16="http://schemas.microsoft.com/office/drawing/2014/main" id="{D72F2E84-2961-4323-B516-36F4BF0812BD}"/>
              </a:ext>
            </a:extLst>
          </p:cNvPr>
          <p:cNvSpPr txBox="1"/>
          <p:nvPr/>
        </p:nvSpPr>
        <p:spPr>
          <a:xfrm>
            <a:off x="624372" y="2266950"/>
            <a:ext cx="4912360" cy="1323439"/>
          </a:xfrm>
          <a:prstGeom prst="rect">
            <a:avLst/>
          </a:prstGeom>
          <a:noFill/>
        </p:spPr>
        <p:txBody>
          <a:bodyPr wrap="square" rtlCol="0">
            <a:spAutoFit/>
          </a:bodyPr>
          <a:lstStyle/>
          <a:p>
            <a:pPr algn="ctr"/>
            <a:r>
              <a:rPr lang="vi-VN" sz="8000" b="1" dirty="0">
                <a:solidFill>
                  <a:srgbClr val="837AD9"/>
                </a:solidFill>
                <a:latin typeface="+mj-lt"/>
              </a:rPr>
              <a:t>1</a:t>
            </a:r>
            <a:r>
              <a:rPr lang="en-US" sz="8000" b="1" dirty="0">
                <a:solidFill>
                  <a:srgbClr val="837AD9"/>
                </a:solidFill>
                <a:latin typeface="+mj-lt"/>
              </a:rPr>
              <a:t>.</a:t>
            </a:r>
            <a:r>
              <a:rPr lang="vi-VN" sz="8000" b="1" dirty="0">
                <a:solidFill>
                  <a:schemeClr val="bg1"/>
                </a:solidFill>
                <a:latin typeface="+mj-lt"/>
              </a:rPr>
              <a:t>2</a:t>
            </a:r>
            <a:r>
              <a:rPr lang="en-US" sz="8000" b="1" dirty="0">
                <a:solidFill>
                  <a:schemeClr val="bg1"/>
                </a:solidFill>
                <a:latin typeface="+mj-lt"/>
              </a:rPr>
              <a:t>.</a:t>
            </a:r>
            <a:r>
              <a:rPr lang="vi-VN" sz="8000" b="1" dirty="0">
                <a:solidFill>
                  <a:srgbClr val="837AD9"/>
                </a:solidFill>
                <a:latin typeface="+mj-lt"/>
              </a:rPr>
              <a:t>3</a:t>
            </a:r>
            <a:r>
              <a:rPr lang="en-US" sz="8000" b="1" dirty="0">
                <a:solidFill>
                  <a:srgbClr val="837AD9"/>
                </a:solidFill>
                <a:latin typeface="+mj-lt"/>
              </a:rPr>
              <a:t>.</a:t>
            </a:r>
            <a:r>
              <a:rPr lang="vi-VN" sz="8000" b="1" dirty="0">
                <a:solidFill>
                  <a:srgbClr val="837AD9"/>
                </a:solidFill>
                <a:latin typeface="+mj-lt"/>
              </a:rPr>
              <a:t>4</a:t>
            </a:r>
            <a:r>
              <a:rPr lang="en-US" sz="8000" b="1" dirty="0">
                <a:solidFill>
                  <a:srgbClr val="837AD9"/>
                </a:solidFill>
                <a:latin typeface="+mj-lt"/>
              </a:rPr>
              <a:t>.</a:t>
            </a:r>
            <a:r>
              <a:rPr lang="vi-VN" sz="8000" b="1" dirty="0">
                <a:solidFill>
                  <a:srgbClr val="837AD9"/>
                </a:solidFill>
                <a:latin typeface="+mj-lt"/>
              </a:rPr>
              <a:t>5.</a:t>
            </a:r>
            <a:endParaRPr lang="en-US" sz="8000" b="1" dirty="0">
              <a:solidFill>
                <a:srgbClr val="837AD9"/>
              </a:solidFill>
              <a:latin typeface="+mj-lt"/>
            </a:endParaRPr>
          </a:p>
        </p:txBody>
      </p:sp>
      <p:sp>
        <p:nvSpPr>
          <p:cNvPr id="11" name="TextBox 10">
            <a:extLst>
              <a:ext uri="{FF2B5EF4-FFF2-40B4-BE49-F238E27FC236}">
                <a16:creationId xmlns:a16="http://schemas.microsoft.com/office/drawing/2014/main" id="{04090DBC-F4E3-4124-87B4-F61322613228}"/>
              </a:ext>
            </a:extLst>
          </p:cNvPr>
          <p:cNvSpPr txBox="1"/>
          <p:nvPr/>
        </p:nvSpPr>
        <p:spPr>
          <a:xfrm>
            <a:off x="657229" y="3750510"/>
            <a:ext cx="4846646" cy="1323439"/>
          </a:xfrm>
          <a:prstGeom prst="rect">
            <a:avLst/>
          </a:prstGeom>
          <a:noFill/>
        </p:spPr>
        <p:txBody>
          <a:bodyPr wrap="square" rtlCol="0">
            <a:spAutoFit/>
          </a:bodyPr>
          <a:lstStyle/>
          <a:p>
            <a:pPr algn="ctr"/>
            <a:r>
              <a:rPr lang="en-US" sz="2000" dirty="0" err="1">
                <a:solidFill>
                  <a:schemeClr val="bg1">
                    <a:lumMod val="95000"/>
                  </a:schemeClr>
                </a:solidFill>
              </a:rPr>
              <a:t>Thiết</a:t>
            </a:r>
            <a:r>
              <a:rPr lang="en-US" sz="2000" dirty="0">
                <a:solidFill>
                  <a:schemeClr val="bg1">
                    <a:lumMod val="95000"/>
                  </a:schemeClr>
                </a:solidFill>
              </a:rPr>
              <a:t> </a:t>
            </a:r>
            <a:r>
              <a:rPr lang="en-US" sz="2000" dirty="0" err="1">
                <a:solidFill>
                  <a:schemeClr val="bg1">
                    <a:lumMod val="95000"/>
                  </a:schemeClr>
                </a:solidFill>
              </a:rPr>
              <a:t>kế</a:t>
            </a:r>
            <a:r>
              <a:rPr lang="en-US" sz="2000" dirty="0">
                <a:solidFill>
                  <a:schemeClr val="bg1">
                    <a:lumMod val="95000"/>
                  </a:schemeClr>
                </a:solidFill>
              </a:rPr>
              <a:t> CDSL</a:t>
            </a:r>
          </a:p>
          <a:p>
            <a:pPr algn="ctr"/>
            <a:r>
              <a:rPr lang="en-US" sz="2000" dirty="0" err="1">
                <a:solidFill>
                  <a:schemeClr val="bg1">
                    <a:lumMod val="95000"/>
                  </a:schemeClr>
                </a:solidFill>
              </a:rPr>
              <a:t>Thiết</a:t>
            </a:r>
            <a:r>
              <a:rPr lang="en-US" sz="2000" dirty="0">
                <a:solidFill>
                  <a:schemeClr val="bg1">
                    <a:lumMod val="95000"/>
                  </a:schemeClr>
                </a:solidFill>
              </a:rPr>
              <a:t> </a:t>
            </a:r>
            <a:r>
              <a:rPr lang="en-US" sz="2000" dirty="0" err="1">
                <a:solidFill>
                  <a:schemeClr val="bg1">
                    <a:lumMod val="95000"/>
                  </a:schemeClr>
                </a:solidFill>
              </a:rPr>
              <a:t>kế</a:t>
            </a:r>
            <a:r>
              <a:rPr lang="en-US" sz="2000" dirty="0">
                <a:solidFill>
                  <a:schemeClr val="bg1">
                    <a:lumMod val="95000"/>
                  </a:schemeClr>
                </a:solidFill>
              </a:rPr>
              <a:t> </a:t>
            </a:r>
            <a:r>
              <a:rPr lang="en-US" sz="2000" dirty="0" err="1">
                <a:solidFill>
                  <a:schemeClr val="bg1">
                    <a:lumMod val="95000"/>
                  </a:schemeClr>
                </a:solidFill>
              </a:rPr>
              <a:t>các</a:t>
            </a:r>
            <a:r>
              <a:rPr lang="en-US" sz="2000" dirty="0">
                <a:solidFill>
                  <a:schemeClr val="bg1">
                    <a:lumMod val="95000"/>
                  </a:schemeClr>
                </a:solidFill>
              </a:rPr>
              <a:t> </a:t>
            </a:r>
            <a:r>
              <a:rPr lang="en-US" sz="2000" dirty="0" err="1">
                <a:solidFill>
                  <a:schemeClr val="bg1">
                    <a:lumMod val="95000"/>
                  </a:schemeClr>
                </a:solidFill>
              </a:rPr>
              <a:t>gói</a:t>
            </a:r>
            <a:endParaRPr lang="en-US" sz="2000" dirty="0">
              <a:solidFill>
                <a:schemeClr val="bg1">
                  <a:lumMod val="95000"/>
                </a:schemeClr>
              </a:solidFill>
            </a:endParaRPr>
          </a:p>
          <a:p>
            <a:pPr algn="ctr"/>
            <a:endParaRPr lang="vi-VN" sz="2000" dirty="0">
              <a:solidFill>
                <a:schemeClr val="bg1">
                  <a:lumMod val="95000"/>
                </a:schemeClr>
              </a:solidFill>
              <a:latin typeface="+mj-lt"/>
            </a:endParaRPr>
          </a:p>
          <a:p>
            <a:pPr algn="ctr"/>
            <a:endParaRPr lang="vi-VN" sz="2000" dirty="0">
              <a:solidFill>
                <a:schemeClr val="bg1">
                  <a:lumMod val="95000"/>
                </a:schemeClr>
              </a:solidFill>
              <a:latin typeface="+mj-lt"/>
            </a:endParaRPr>
          </a:p>
        </p:txBody>
      </p:sp>
      <p:sp>
        <p:nvSpPr>
          <p:cNvPr id="6" name="Oval 5">
            <a:extLst>
              <a:ext uri="{FF2B5EF4-FFF2-40B4-BE49-F238E27FC236}">
                <a16:creationId xmlns:a16="http://schemas.microsoft.com/office/drawing/2014/main" id="{4DAE9F14-010C-43E3-9F96-2358A71F899A}"/>
              </a:ext>
            </a:extLst>
          </p:cNvPr>
          <p:cNvSpPr/>
          <p:nvPr/>
        </p:nvSpPr>
        <p:spPr>
          <a:xfrm>
            <a:off x="123759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Oval 27">
            <a:extLst>
              <a:ext uri="{FF2B5EF4-FFF2-40B4-BE49-F238E27FC236}">
                <a16:creationId xmlns:a16="http://schemas.microsoft.com/office/drawing/2014/main" id="{00B32F4D-AFF4-45C8-BC5C-E148A1D7243E}"/>
              </a:ext>
            </a:extLst>
          </p:cNvPr>
          <p:cNvSpPr/>
          <p:nvPr/>
        </p:nvSpPr>
        <p:spPr>
          <a:xfrm>
            <a:off x="2289758" y="5368556"/>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Freeform: Shape 29">
            <a:extLst>
              <a:ext uri="{FF2B5EF4-FFF2-40B4-BE49-F238E27FC236}">
                <a16:creationId xmlns:a16="http://schemas.microsoft.com/office/drawing/2014/main" id="{9F8A01AB-3E47-44B0-A7E9-B14464891F80}"/>
              </a:ext>
            </a:extLst>
          </p:cNvPr>
          <p:cNvSpPr/>
          <p:nvPr/>
        </p:nvSpPr>
        <p:spPr>
          <a:xfrm rot="10800000">
            <a:off x="-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1" name="Freeform: Shape 30">
            <a:extLst>
              <a:ext uri="{FF2B5EF4-FFF2-40B4-BE49-F238E27FC236}">
                <a16:creationId xmlns:a16="http://schemas.microsoft.com/office/drawing/2014/main" id="{D8C860C2-CCE7-4AB6-9756-A9594B9869E4}"/>
              </a:ext>
            </a:extLst>
          </p:cNvPr>
          <p:cNvSpPr/>
          <p:nvPr/>
        </p:nvSpPr>
        <p:spPr>
          <a:xfrm rot="10800000">
            <a:off x="-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2" name="Oval 31">
            <a:extLst>
              <a:ext uri="{FF2B5EF4-FFF2-40B4-BE49-F238E27FC236}">
                <a16:creationId xmlns:a16="http://schemas.microsoft.com/office/drawing/2014/main" id="{2006332C-7924-45F6-8F1B-0029924742E8}"/>
              </a:ext>
            </a:extLst>
          </p:cNvPr>
          <p:cNvSpPr/>
          <p:nvPr/>
        </p:nvSpPr>
        <p:spPr>
          <a:xfrm>
            <a:off x="4681892"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a16="http://schemas.microsoft.com/office/drawing/2014/main" id="{33344FEB-2281-442D-A72E-BA4F1945E27F}"/>
              </a:ext>
            </a:extLst>
          </p:cNvPr>
          <p:cNvSpPr/>
          <p:nvPr/>
        </p:nvSpPr>
        <p:spPr>
          <a:xfrm>
            <a:off x="4341482" y="5565617"/>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Freeform: Shape 34">
            <a:extLst>
              <a:ext uri="{FF2B5EF4-FFF2-40B4-BE49-F238E27FC236}">
                <a16:creationId xmlns:a16="http://schemas.microsoft.com/office/drawing/2014/main" id="{EC3C6562-A7BF-45C4-8F1B-47634E9E4BD2}"/>
              </a:ext>
            </a:extLst>
          </p:cNvPr>
          <p:cNvSpPr/>
          <p:nvPr/>
        </p:nvSpPr>
        <p:spPr>
          <a:xfrm>
            <a:off x="5960309" y="17410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0" name="Freeform: Shape 39">
            <a:extLst>
              <a:ext uri="{FF2B5EF4-FFF2-40B4-BE49-F238E27FC236}">
                <a16:creationId xmlns:a16="http://schemas.microsoft.com/office/drawing/2014/main" id="{2AC94C54-9FD7-4760-AA60-8DCCCEE1A4A8}"/>
              </a:ext>
            </a:extLst>
          </p:cNvPr>
          <p:cNvSpPr/>
          <p:nvPr/>
        </p:nvSpPr>
        <p:spPr>
          <a:xfrm>
            <a:off x="5957928" y="107694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grpSp>
        <p:nvGrpSpPr>
          <p:cNvPr id="41" name="Group 40">
            <a:extLst>
              <a:ext uri="{FF2B5EF4-FFF2-40B4-BE49-F238E27FC236}">
                <a16:creationId xmlns:a16="http://schemas.microsoft.com/office/drawing/2014/main" id="{05257B44-D7A0-4607-8E46-2F3E08BF835F}"/>
              </a:ext>
            </a:extLst>
          </p:cNvPr>
          <p:cNvGrpSpPr/>
          <p:nvPr/>
        </p:nvGrpSpPr>
        <p:grpSpPr>
          <a:xfrm>
            <a:off x="787400" y="6005415"/>
            <a:ext cx="4495800" cy="385300"/>
            <a:chOff x="787400" y="6005415"/>
            <a:chExt cx="4495800" cy="385300"/>
          </a:xfrm>
        </p:grpSpPr>
        <p:sp>
          <p:nvSpPr>
            <p:cNvPr id="42" name="Rectangle: Rounded Corners 41">
              <a:extLst>
                <a:ext uri="{FF2B5EF4-FFF2-40B4-BE49-F238E27FC236}">
                  <a16:creationId xmlns:a16="http://schemas.microsoft.com/office/drawing/2014/main" id="{E54FEBB1-AB8D-42F2-AF7E-9361B81A3EB6}"/>
                </a:ext>
              </a:extLst>
            </p:cNvPr>
            <p:cNvSpPr/>
            <p:nvPr/>
          </p:nvSpPr>
          <p:spPr>
            <a:xfrm>
              <a:off x="1793081" y="6005415"/>
              <a:ext cx="2495221" cy="385300"/>
            </a:xfrm>
            <a:prstGeom prst="roundRect">
              <a:avLst>
                <a:gd name="adj" fmla="val 50000"/>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3" name="TextBox 42">
              <a:extLst>
                <a:ext uri="{FF2B5EF4-FFF2-40B4-BE49-F238E27FC236}">
                  <a16:creationId xmlns:a16="http://schemas.microsoft.com/office/drawing/2014/main" id="{C2EBF969-61A0-46CD-9565-F7CBCCF0F6E9}"/>
                </a:ext>
              </a:extLst>
            </p:cNvPr>
            <p:cNvSpPr txBox="1"/>
            <p:nvPr/>
          </p:nvSpPr>
          <p:spPr>
            <a:xfrm>
              <a:off x="787400" y="6045303"/>
              <a:ext cx="4495800" cy="307777"/>
            </a:xfrm>
            <a:prstGeom prst="rect">
              <a:avLst/>
            </a:prstGeom>
            <a:noFill/>
          </p:spPr>
          <p:txBody>
            <a:bodyPr wrap="square" rtlCol="0">
              <a:spAutoFit/>
            </a:bodyPr>
            <a:lstStyle/>
            <a:p>
              <a:pPr algn="ctr"/>
              <a:r>
                <a:rPr lang="en-US" sz="1400" b="1">
                  <a:solidFill>
                    <a:schemeClr val="bg1"/>
                  </a:solidFill>
                  <a:latin typeface="+mj-lt"/>
                </a:rPr>
                <a:t>OPEN LIBRARY</a:t>
              </a:r>
              <a:endParaRPr lang="en-US" sz="1400" b="1" dirty="0">
                <a:solidFill>
                  <a:schemeClr val="bg1"/>
                </a:solidFill>
                <a:latin typeface="+mj-lt"/>
              </a:endParaRPr>
            </a:p>
          </p:txBody>
        </p:sp>
      </p:grpSp>
      <p:sp>
        <p:nvSpPr>
          <p:cNvPr id="34" name="Oval 33">
            <a:extLst>
              <a:ext uri="{FF2B5EF4-FFF2-40B4-BE49-F238E27FC236}">
                <a16:creationId xmlns:a16="http://schemas.microsoft.com/office/drawing/2014/main" id="{33EFBAC1-D2A6-4BBB-A1CD-8F485617CFA4}"/>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Freeform: Shape 36">
            <a:extLst>
              <a:ext uri="{FF2B5EF4-FFF2-40B4-BE49-F238E27FC236}">
                <a16:creationId xmlns:a16="http://schemas.microsoft.com/office/drawing/2014/main" id="{E25BCDA3-0CF8-4918-88E7-AE8AB76D174D}"/>
              </a:ext>
            </a:extLst>
          </p:cNvPr>
          <p:cNvSpPr/>
          <p:nvPr/>
        </p:nvSpPr>
        <p:spPr>
          <a:xfrm rot="10800000">
            <a:off x="37229"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8" name="Freeform: Shape 37">
            <a:extLst>
              <a:ext uri="{FF2B5EF4-FFF2-40B4-BE49-F238E27FC236}">
                <a16:creationId xmlns:a16="http://schemas.microsoft.com/office/drawing/2014/main" id="{BDA95FD6-BA2C-495E-8A18-EF634F90B2B9}"/>
              </a:ext>
            </a:extLst>
          </p:cNvPr>
          <p:cNvSpPr/>
          <p:nvPr/>
        </p:nvSpPr>
        <p:spPr>
          <a:xfrm rot="10800000">
            <a:off x="37229"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2486819"/>
            <a:ext cx="6102350" cy="188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5137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2914393" y="300437"/>
            <a:ext cx="6638882" cy="1061829"/>
          </a:xfrm>
          <a:prstGeom prst="rect">
            <a:avLst/>
          </a:prstGeom>
          <a:noFill/>
        </p:spPr>
        <p:txBody>
          <a:bodyPr wrap="square" rtlCol="0">
            <a:spAutoFit/>
          </a:bodyPr>
          <a:lstStyle/>
          <a:p>
            <a:pPr algn="ctr"/>
            <a:r>
              <a:rPr lang="en-US" sz="4500" b="1">
                <a:solidFill>
                  <a:schemeClr val="bg1">
                    <a:lumMod val="95000"/>
                  </a:schemeClr>
                </a:solidFill>
                <a:latin typeface="+mj-lt"/>
              </a:rPr>
              <a:t>THIẾT KẾ CSDL</a:t>
            </a:r>
          </a:p>
          <a:p>
            <a:pPr algn="ctr"/>
            <a:r>
              <a:rPr lang="en-US" b="1">
                <a:solidFill>
                  <a:schemeClr val="bg1">
                    <a:lumMod val="95000"/>
                  </a:schemeClr>
                </a:solidFill>
                <a:latin typeface="+mj-lt"/>
              </a:rPr>
              <a:t>Sơ đồ quan hệ giữa các bảng</a:t>
            </a:r>
            <a:endParaRPr lang="en-US" b="1" dirty="0">
              <a:solidFill>
                <a:schemeClr val="bg1">
                  <a:lumMod val="95000"/>
                </a:schemeClr>
              </a:solidFill>
              <a:latin typeface="+mj-l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0630" y="1420240"/>
            <a:ext cx="6406407" cy="526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03907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5591340" y="1030872"/>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a:cxnSpLocks/>
          </p:cNvCxnSpPr>
          <p:nvPr/>
        </p:nvCxnSpPr>
        <p:spPr>
          <a:xfrm>
            <a:off x="6103951" y="199095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ECB40A-4838-47F9-98B6-1E5FF74A5251}"/>
              </a:ext>
            </a:extLst>
          </p:cNvPr>
          <p:cNvSpPr/>
          <p:nvPr/>
        </p:nvSpPr>
        <p:spPr>
          <a:xfrm>
            <a:off x="5719024" y="1158556"/>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TextBox 70">
            <a:extLst>
              <a:ext uri="{FF2B5EF4-FFF2-40B4-BE49-F238E27FC236}">
                <a16:creationId xmlns:a16="http://schemas.microsoft.com/office/drawing/2014/main" id="{ABE3D059-B595-414F-981D-6E43EAF82DC6}"/>
              </a:ext>
            </a:extLst>
          </p:cNvPr>
          <p:cNvSpPr txBox="1"/>
          <p:nvPr/>
        </p:nvSpPr>
        <p:spPr>
          <a:xfrm>
            <a:off x="6806359" y="1133285"/>
            <a:ext cx="4845486" cy="830997"/>
          </a:xfrm>
          <a:prstGeom prst="rect">
            <a:avLst/>
          </a:prstGeom>
          <a:noFill/>
        </p:spPr>
        <p:txBody>
          <a:bodyPr wrap="square" rtlCol="0">
            <a:spAutoFit/>
          </a:bodyPr>
          <a:lstStyle/>
          <a:p>
            <a:r>
              <a:rPr lang="nl-NL" sz="2400" b="1">
                <a:solidFill>
                  <a:schemeClr val="bg1">
                    <a:lumMod val="95000"/>
                  </a:schemeClr>
                </a:solidFill>
                <a:latin typeface="+mj-lt"/>
              </a:rPr>
              <a:t>Đặc tả dữ liệu cho bảng book</a:t>
            </a:r>
            <a:endParaRPr lang="en-US" sz="2400" b="1">
              <a:solidFill>
                <a:schemeClr val="bg1">
                  <a:lumMod val="95000"/>
                </a:schemeClr>
              </a:solidFill>
              <a:latin typeface="+mj-lt"/>
            </a:endParaRPr>
          </a:p>
          <a:p>
            <a:endParaRPr lang="en-US" sz="2400" b="1" dirty="0">
              <a:solidFill>
                <a:schemeClr val="bg1">
                  <a:lumMod val="95000"/>
                </a:schemeClr>
              </a:solidFill>
              <a:latin typeface="+mj-lt"/>
            </a:endParaRPr>
          </a:p>
        </p:txBody>
      </p:sp>
      <p:sp>
        <p:nvSpPr>
          <p:cNvPr id="114" name="TextBox 113">
            <a:extLst>
              <a:ext uri="{FF2B5EF4-FFF2-40B4-BE49-F238E27FC236}">
                <a16:creationId xmlns:a16="http://schemas.microsoft.com/office/drawing/2014/main" id="{8294445F-D448-40F3-8F2A-FF2A29D292AC}"/>
              </a:ext>
            </a:extLst>
          </p:cNvPr>
          <p:cNvSpPr txBox="1"/>
          <p:nvPr/>
        </p:nvSpPr>
        <p:spPr>
          <a:xfrm>
            <a:off x="5833797" y="1183956"/>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1</a:t>
            </a:r>
          </a:p>
        </p:txBody>
      </p:sp>
      <p:sp>
        <p:nvSpPr>
          <p:cNvPr id="115" name="Oval 114">
            <a:extLst>
              <a:ext uri="{FF2B5EF4-FFF2-40B4-BE49-F238E27FC236}">
                <a16:creationId xmlns:a16="http://schemas.microsoft.com/office/drawing/2014/main" id="{0B137645-EFCA-46AE-9957-E8CD92BC8BBB}"/>
              </a:ext>
            </a:extLst>
          </p:cNvPr>
          <p:cNvSpPr/>
          <p:nvPr/>
        </p:nvSpPr>
        <p:spPr>
          <a:xfrm>
            <a:off x="5591340" y="3028172"/>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10B2A4A5-7B5B-4600-8B9C-202891C8CAD6}"/>
              </a:ext>
            </a:extLst>
          </p:cNvPr>
          <p:cNvCxnSpPr>
            <a:cxnSpLocks/>
          </p:cNvCxnSpPr>
          <p:nvPr/>
        </p:nvCxnSpPr>
        <p:spPr>
          <a:xfrm>
            <a:off x="6103951" y="398825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D8C657C-DA5D-4CCD-81EA-DE73E10F4FBD}"/>
              </a:ext>
            </a:extLst>
          </p:cNvPr>
          <p:cNvSpPr/>
          <p:nvPr/>
        </p:nvSpPr>
        <p:spPr>
          <a:xfrm>
            <a:off x="5719024" y="3155856"/>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TextBox 117">
            <a:extLst>
              <a:ext uri="{FF2B5EF4-FFF2-40B4-BE49-F238E27FC236}">
                <a16:creationId xmlns:a16="http://schemas.microsoft.com/office/drawing/2014/main" id="{E5B8AF58-5ECD-47EA-AA83-B442D7826F81}"/>
              </a:ext>
            </a:extLst>
          </p:cNvPr>
          <p:cNvSpPr txBox="1"/>
          <p:nvPr/>
        </p:nvSpPr>
        <p:spPr>
          <a:xfrm>
            <a:off x="5833797" y="3181256"/>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2</a:t>
            </a:r>
          </a:p>
        </p:txBody>
      </p:sp>
      <p:sp>
        <p:nvSpPr>
          <p:cNvPr id="120" name="TextBox 119">
            <a:extLst>
              <a:ext uri="{FF2B5EF4-FFF2-40B4-BE49-F238E27FC236}">
                <a16:creationId xmlns:a16="http://schemas.microsoft.com/office/drawing/2014/main" id="{58320C63-18AF-4069-B25C-D2DA88A64BAC}"/>
              </a:ext>
            </a:extLst>
          </p:cNvPr>
          <p:cNvSpPr txBox="1"/>
          <p:nvPr/>
        </p:nvSpPr>
        <p:spPr>
          <a:xfrm>
            <a:off x="1787656" y="3120982"/>
            <a:ext cx="3931368" cy="1200329"/>
          </a:xfrm>
          <a:prstGeom prst="rect">
            <a:avLst/>
          </a:prstGeom>
          <a:noFill/>
        </p:spPr>
        <p:txBody>
          <a:bodyPr wrap="square" rtlCol="0">
            <a:spAutoFit/>
          </a:bodyPr>
          <a:lstStyle>
            <a:defPPr>
              <a:defRPr lang="en-US"/>
            </a:defPPr>
            <a:lvl1pPr>
              <a:defRPr sz="2400" b="1">
                <a:solidFill>
                  <a:schemeClr val="bg1">
                    <a:lumMod val="95000"/>
                  </a:schemeClr>
                </a:solidFill>
                <a:latin typeface="+mj-lt"/>
              </a:defRPr>
            </a:lvl1pPr>
          </a:lstStyle>
          <a:p>
            <a:r>
              <a:rPr lang="en-US"/>
              <a:t> </a:t>
            </a:r>
            <a:r>
              <a:rPr lang="nl-NL"/>
              <a:t>Đặc tả dữ liệu cho bảng bookentry</a:t>
            </a:r>
            <a:endParaRPr lang="en-US"/>
          </a:p>
          <a:p>
            <a:endParaRPr lang="en-US" dirty="0"/>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10319747" y="1677973"/>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012269" y="387331"/>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cxnSp>
        <p:nvCxnSpPr>
          <p:cNvPr id="29" name="Straight Connector 28">
            <a:extLst>
              <a:ext uri="{FF2B5EF4-FFF2-40B4-BE49-F238E27FC236}">
                <a16:creationId xmlns:a16="http://schemas.microsoft.com/office/drawing/2014/main" id="{21D25BEF-70F3-473C-B81B-9EED301A4F2C}"/>
              </a:ext>
            </a:extLst>
          </p:cNvPr>
          <p:cNvCxnSpPr>
            <a:cxnSpLocks/>
          </p:cNvCxnSpPr>
          <p:nvPr/>
        </p:nvCxnSpPr>
        <p:spPr>
          <a:xfrm>
            <a:off x="6103951" y="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AC3F5E4-D7DD-4439-BA25-FE0A5054DEA7}"/>
              </a:ext>
            </a:extLst>
          </p:cNvPr>
          <p:cNvSpPr/>
          <p:nvPr/>
        </p:nvSpPr>
        <p:spPr>
          <a:xfrm>
            <a:off x="5591340" y="5020245"/>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Oval 30">
            <a:extLst>
              <a:ext uri="{FF2B5EF4-FFF2-40B4-BE49-F238E27FC236}">
                <a16:creationId xmlns:a16="http://schemas.microsoft.com/office/drawing/2014/main" id="{2F399B65-5BBD-40EA-9110-0B5193F6342C}"/>
              </a:ext>
            </a:extLst>
          </p:cNvPr>
          <p:cNvSpPr/>
          <p:nvPr/>
        </p:nvSpPr>
        <p:spPr>
          <a:xfrm>
            <a:off x="5719024" y="5147929"/>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TextBox 33">
            <a:extLst>
              <a:ext uri="{FF2B5EF4-FFF2-40B4-BE49-F238E27FC236}">
                <a16:creationId xmlns:a16="http://schemas.microsoft.com/office/drawing/2014/main" id="{AC8A7AAC-1CB9-4D3A-90AC-7731E7D13B7F}"/>
              </a:ext>
            </a:extLst>
          </p:cNvPr>
          <p:cNvSpPr txBox="1"/>
          <p:nvPr/>
        </p:nvSpPr>
        <p:spPr>
          <a:xfrm>
            <a:off x="5833797" y="5173329"/>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3</a:t>
            </a:r>
          </a:p>
        </p:txBody>
      </p:sp>
      <p:sp>
        <p:nvSpPr>
          <p:cNvPr id="32" name="TextBox 31">
            <a:extLst>
              <a:ext uri="{FF2B5EF4-FFF2-40B4-BE49-F238E27FC236}">
                <a16:creationId xmlns:a16="http://schemas.microsoft.com/office/drawing/2014/main" id="{58320C63-18AF-4069-B25C-D2DA88A64BAC}"/>
              </a:ext>
            </a:extLst>
          </p:cNvPr>
          <p:cNvSpPr txBox="1"/>
          <p:nvPr/>
        </p:nvSpPr>
        <p:spPr>
          <a:xfrm>
            <a:off x="6806359" y="4649271"/>
            <a:ext cx="3775948" cy="1569660"/>
          </a:xfrm>
          <a:prstGeom prst="rect">
            <a:avLst/>
          </a:prstGeom>
          <a:noFill/>
        </p:spPr>
        <p:txBody>
          <a:bodyPr wrap="square" rtlCol="0">
            <a:spAutoFit/>
          </a:bodyPr>
          <a:lstStyle>
            <a:defPPr>
              <a:defRPr lang="en-US"/>
            </a:defPPr>
            <a:lvl1pPr>
              <a:defRPr sz="2400" b="1">
                <a:solidFill>
                  <a:schemeClr val="bg1">
                    <a:lumMod val="95000"/>
                  </a:schemeClr>
                </a:solidFill>
                <a:latin typeface="+mj-lt"/>
              </a:defRPr>
            </a:lvl1pPr>
          </a:lstStyle>
          <a:p>
            <a:r>
              <a:rPr lang="nl-NL"/>
              <a:t>Đặc tả dữ liệu cho bảng branch</a:t>
            </a:r>
            <a:endParaRPr lang="en-US"/>
          </a:p>
          <a:p>
            <a:endParaRPr lang="en-US"/>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10" y="1037222"/>
            <a:ext cx="5345155" cy="96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0282" y="3219748"/>
            <a:ext cx="5305807" cy="6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69" y="5268477"/>
            <a:ext cx="5468137" cy="446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2614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250"/>
                                        <p:tgtEl>
                                          <p:spTgt spid="29"/>
                                        </p:tgtEl>
                                      </p:cBhvr>
                                    </p:animEffect>
                                  </p:childTnLst>
                                </p:cTn>
                              </p:par>
                            </p:childTnLst>
                          </p:cTn>
                        </p:par>
                        <p:par>
                          <p:cTn id="8" fill="hold">
                            <p:stCondLst>
                              <p:cond delay="250"/>
                            </p:stCondLst>
                            <p:childTnLst>
                              <p:par>
                                <p:cTn id="9" presetID="5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Effect transition="in" filter="fade">
                                      <p:cBhvr>
                                        <p:cTn id="13" dur="500"/>
                                        <p:tgtEl>
                                          <p:spTgt spid="43"/>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7"/>
                                        </p:tgtEl>
                                        <p:attrNameLst>
                                          <p:attrName>style.visibility</p:attrName>
                                        </p:attrNameLst>
                                      </p:cBhvr>
                                      <p:to>
                                        <p:strVal val="visible"/>
                                      </p:to>
                                    </p:set>
                                    <p:anim calcmode="lin" valueType="num">
                                      <p:cBhvr>
                                        <p:cTn id="16" dur="500" fill="hold"/>
                                        <p:tgtEl>
                                          <p:spTgt spid="47"/>
                                        </p:tgtEl>
                                        <p:attrNameLst>
                                          <p:attrName>ppt_w</p:attrName>
                                        </p:attrNameLst>
                                      </p:cBhvr>
                                      <p:tavLst>
                                        <p:tav tm="0">
                                          <p:val>
                                            <p:fltVal val="0"/>
                                          </p:val>
                                        </p:tav>
                                        <p:tav tm="100000">
                                          <p:val>
                                            <p:strVal val="#ppt_w"/>
                                          </p:val>
                                        </p:tav>
                                      </p:tavLst>
                                    </p:anim>
                                    <p:anim calcmode="lin" valueType="num">
                                      <p:cBhvr>
                                        <p:cTn id="17" dur="500" fill="hold"/>
                                        <p:tgtEl>
                                          <p:spTgt spid="47"/>
                                        </p:tgtEl>
                                        <p:attrNameLst>
                                          <p:attrName>ppt_h</p:attrName>
                                        </p:attrNameLst>
                                      </p:cBhvr>
                                      <p:tavLst>
                                        <p:tav tm="0">
                                          <p:val>
                                            <p:fltVal val="0"/>
                                          </p:val>
                                        </p:tav>
                                        <p:tav tm="100000">
                                          <p:val>
                                            <p:strVal val="#ppt_h"/>
                                          </p:val>
                                        </p:tav>
                                      </p:tavLst>
                                    </p:anim>
                                    <p:animEffect transition="in" filter="fade">
                                      <p:cBhvr>
                                        <p:cTn id="18" dur="500"/>
                                        <p:tgtEl>
                                          <p:spTgt spid="47"/>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cBhvr additive="base">
                                        <p:cTn id="26" dur="500" fill="hold"/>
                                        <p:tgtEl>
                                          <p:spTgt spid="71"/>
                                        </p:tgtEl>
                                        <p:attrNameLst>
                                          <p:attrName>ppt_x</p:attrName>
                                        </p:attrNameLst>
                                      </p:cBhvr>
                                      <p:tavLst>
                                        <p:tav tm="0">
                                          <p:val>
                                            <p:strVal val="1+#ppt_w/2"/>
                                          </p:val>
                                        </p:tav>
                                        <p:tav tm="100000">
                                          <p:val>
                                            <p:strVal val="#ppt_x"/>
                                          </p:val>
                                        </p:tav>
                                      </p:tavLst>
                                    </p:anim>
                                    <p:anim calcmode="lin" valueType="num">
                                      <p:cBhvr additive="base">
                                        <p:cTn id="27"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250"/>
                                        <p:tgtEl>
                                          <p:spTgt spid="3"/>
                                        </p:tgtEl>
                                      </p:cBhvr>
                                    </p:animEffect>
                                  </p:childTnLst>
                                </p:cTn>
                              </p:par>
                            </p:childTnLst>
                          </p:cTn>
                        </p:par>
                        <p:par>
                          <p:cTn id="33" fill="hold">
                            <p:stCondLst>
                              <p:cond delay="250"/>
                            </p:stCondLst>
                            <p:childTnLst>
                              <p:par>
                                <p:cTn id="34" presetID="53" presetClass="entr" presetSubtype="16" fill="hold" grpId="0" nodeType="afterEffect">
                                  <p:stCondLst>
                                    <p:cond delay="0"/>
                                  </p:stCondLst>
                                  <p:childTnLst>
                                    <p:set>
                                      <p:cBhvr>
                                        <p:cTn id="35" dur="1" fill="hold">
                                          <p:stCondLst>
                                            <p:cond delay="0"/>
                                          </p:stCondLst>
                                        </p:cTn>
                                        <p:tgtEl>
                                          <p:spTgt spid="115"/>
                                        </p:tgtEl>
                                        <p:attrNameLst>
                                          <p:attrName>style.visibility</p:attrName>
                                        </p:attrNameLst>
                                      </p:cBhvr>
                                      <p:to>
                                        <p:strVal val="visible"/>
                                      </p:to>
                                    </p:set>
                                    <p:anim calcmode="lin" valueType="num">
                                      <p:cBhvr>
                                        <p:cTn id="36" dur="500" fill="hold"/>
                                        <p:tgtEl>
                                          <p:spTgt spid="115"/>
                                        </p:tgtEl>
                                        <p:attrNameLst>
                                          <p:attrName>ppt_w</p:attrName>
                                        </p:attrNameLst>
                                      </p:cBhvr>
                                      <p:tavLst>
                                        <p:tav tm="0">
                                          <p:val>
                                            <p:fltVal val="0"/>
                                          </p:val>
                                        </p:tav>
                                        <p:tav tm="100000">
                                          <p:val>
                                            <p:strVal val="#ppt_w"/>
                                          </p:val>
                                        </p:tav>
                                      </p:tavLst>
                                    </p:anim>
                                    <p:anim calcmode="lin" valueType="num">
                                      <p:cBhvr>
                                        <p:cTn id="37" dur="500" fill="hold"/>
                                        <p:tgtEl>
                                          <p:spTgt spid="115"/>
                                        </p:tgtEl>
                                        <p:attrNameLst>
                                          <p:attrName>ppt_h</p:attrName>
                                        </p:attrNameLst>
                                      </p:cBhvr>
                                      <p:tavLst>
                                        <p:tav tm="0">
                                          <p:val>
                                            <p:fltVal val="0"/>
                                          </p:val>
                                        </p:tav>
                                        <p:tav tm="100000">
                                          <p:val>
                                            <p:strVal val="#ppt_h"/>
                                          </p:val>
                                        </p:tav>
                                      </p:tavLst>
                                    </p:anim>
                                    <p:animEffect transition="in" filter="fade">
                                      <p:cBhvr>
                                        <p:cTn id="38" dur="500"/>
                                        <p:tgtEl>
                                          <p:spTgt spid="115"/>
                                        </p:tgtEl>
                                      </p:cBhvr>
                                    </p:animEffect>
                                  </p:childTnLst>
                                </p:cTn>
                              </p:par>
                              <p:par>
                                <p:cTn id="39" presetID="53" presetClass="entr" presetSubtype="16" fill="hold" grpId="0" nodeType="withEffect">
                                  <p:stCondLst>
                                    <p:cond delay="250"/>
                                  </p:stCondLst>
                                  <p:childTnLst>
                                    <p:set>
                                      <p:cBhvr>
                                        <p:cTn id="40" dur="1" fill="hold">
                                          <p:stCondLst>
                                            <p:cond delay="0"/>
                                          </p:stCondLst>
                                        </p:cTn>
                                        <p:tgtEl>
                                          <p:spTgt spid="117"/>
                                        </p:tgtEl>
                                        <p:attrNameLst>
                                          <p:attrName>style.visibility</p:attrName>
                                        </p:attrNameLst>
                                      </p:cBhvr>
                                      <p:to>
                                        <p:strVal val="visible"/>
                                      </p:to>
                                    </p:set>
                                    <p:anim calcmode="lin" valueType="num">
                                      <p:cBhvr>
                                        <p:cTn id="41" dur="500" fill="hold"/>
                                        <p:tgtEl>
                                          <p:spTgt spid="117"/>
                                        </p:tgtEl>
                                        <p:attrNameLst>
                                          <p:attrName>ppt_w</p:attrName>
                                        </p:attrNameLst>
                                      </p:cBhvr>
                                      <p:tavLst>
                                        <p:tav tm="0">
                                          <p:val>
                                            <p:fltVal val="0"/>
                                          </p:val>
                                        </p:tav>
                                        <p:tav tm="100000">
                                          <p:val>
                                            <p:strVal val="#ppt_w"/>
                                          </p:val>
                                        </p:tav>
                                      </p:tavLst>
                                    </p:anim>
                                    <p:anim calcmode="lin" valueType="num">
                                      <p:cBhvr>
                                        <p:cTn id="42" dur="500" fill="hold"/>
                                        <p:tgtEl>
                                          <p:spTgt spid="117"/>
                                        </p:tgtEl>
                                        <p:attrNameLst>
                                          <p:attrName>ppt_h</p:attrName>
                                        </p:attrNameLst>
                                      </p:cBhvr>
                                      <p:tavLst>
                                        <p:tav tm="0">
                                          <p:val>
                                            <p:fltVal val="0"/>
                                          </p:val>
                                        </p:tav>
                                        <p:tav tm="100000">
                                          <p:val>
                                            <p:strVal val="#ppt_h"/>
                                          </p:val>
                                        </p:tav>
                                      </p:tavLst>
                                    </p:anim>
                                    <p:animEffect transition="in" filter="fade">
                                      <p:cBhvr>
                                        <p:cTn id="43" dur="500"/>
                                        <p:tgtEl>
                                          <p:spTgt spid="117"/>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18"/>
                                        </p:tgtEl>
                                        <p:attrNameLst>
                                          <p:attrName>style.visibility</p:attrName>
                                        </p:attrNameLst>
                                      </p:cBhvr>
                                      <p:to>
                                        <p:strVal val="visible"/>
                                      </p:to>
                                    </p:set>
                                    <p:animEffect transition="in" filter="fade">
                                      <p:cBhvr>
                                        <p:cTn id="47" dur="500"/>
                                        <p:tgtEl>
                                          <p:spTgt spid="118"/>
                                        </p:tgtEl>
                                      </p:cBhvr>
                                    </p:animEffect>
                                  </p:childTnLst>
                                </p:cTn>
                              </p:par>
                            </p:childTnLst>
                          </p:cTn>
                        </p:par>
                        <p:par>
                          <p:cTn id="48" fill="hold">
                            <p:stCondLst>
                              <p:cond delay="1500"/>
                            </p:stCondLst>
                            <p:childTnLst>
                              <p:par>
                                <p:cTn id="49" presetID="2" presetClass="entr" presetSubtype="8" fill="hold" grpId="0" nodeType="afterEffect">
                                  <p:stCondLst>
                                    <p:cond delay="0"/>
                                  </p:stCondLst>
                                  <p:childTnLst>
                                    <p:set>
                                      <p:cBhvr>
                                        <p:cTn id="50" dur="1" fill="hold">
                                          <p:stCondLst>
                                            <p:cond delay="0"/>
                                          </p:stCondLst>
                                        </p:cTn>
                                        <p:tgtEl>
                                          <p:spTgt spid="120"/>
                                        </p:tgtEl>
                                        <p:attrNameLst>
                                          <p:attrName>style.visibility</p:attrName>
                                        </p:attrNameLst>
                                      </p:cBhvr>
                                      <p:to>
                                        <p:strVal val="visible"/>
                                      </p:to>
                                    </p:set>
                                    <p:anim calcmode="lin" valueType="num">
                                      <p:cBhvr additive="base">
                                        <p:cTn id="51" dur="500" fill="hold"/>
                                        <p:tgtEl>
                                          <p:spTgt spid="120"/>
                                        </p:tgtEl>
                                        <p:attrNameLst>
                                          <p:attrName>ppt_x</p:attrName>
                                        </p:attrNameLst>
                                      </p:cBhvr>
                                      <p:tavLst>
                                        <p:tav tm="0">
                                          <p:val>
                                            <p:strVal val="0-#ppt_w/2"/>
                                          </p:val>
                                        </p:tav>
                                        <p:tav tm="100000">
                                          <p:val>
                                            <p:strVal val="#ppt_x"/>
                                          </p:val>
                                        </p:tav>
                                      </p:tavLst>
                                    </p:anim>
                                    <p:anim calcmode="lin" valueType="num">
                                      <p:cBhvr additive="base">
                                        <p:cTn id="52" dur="500" fill="hold"/>
                                        <p:tgtEl>
                                          <p:spTgt spid="120"/>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16"/>
                                        </p:tgtEl>
                                        <p:attrNameLst>
                                          <p:attrName>style.visibility</p:attrName>
                                        </p:attrNameLst>
                                      </p:cBhvr>
                                      <p:to>
                                        <p:strVal val="visible"/>
                                      </p:to>
                                    </p:set>
                                    <p:animEffect transition="in" filter="wipe(up)">
                                      <p:cBhvr>
                                        <p:cTn id="57" dur="250"/>
                                        <p:tgtEl>
                                          <p:spTgt spid="116"/>
                                        </p:tgtEl>
                                      </p:cBhvr>
                                    </p:animEffect>
                                  </p:childTnLst>
                                </p:cTn>
                              </p:par>
                            </p:childTnLst>
                          </p:cTn>
                        </p:par>
                        <p:par>
                          <p:cTn id="58" fill="hold">
                            <p:stCondLst>
                              <p:cond delay="250"/>
                            </p:stCondLst>
                            <p:childTnLst>
                              <p:par>
                                <p:cTn id="59" presetID="53" presetClass="entr" presetSubtype="16" fill="hold" grpId="0" nodeType="after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p:cTn id="61" dur="500" fill="hold"/>
                                        <p:tgtEl>
                                          <p:spTgt spid="30"/>
                                        </p:tgtEl>
                                        <p:attrNameLst>
                                          <p:attrName>ppt_w</p:attrName>
                                        </p:attrNameLst>
                                      </p:cBhvr>
                                      <p:tavLst>
                                        <p:tav tm="0">
                                          <p:val>
                                            <p:fltVal val="0"/>
                                          </p:val>
                                        </p:tav>
                                        <p:tav tm="100000">
                                          <p:val>
                                            <p:strVal val="#ppt_w"/>
                                          </p:val>
                                        </p:tav>
                                      </p:tavLst>
                                    </p:anim>
                                    <p:anim calcmode="lin" valueType="num">
                                      <p:cBhvr>
                                        <p:cTn id="62" dur="500" fill="hold"/>
                                        <p:tgtEl>
                                          <p:spTgt spid="30"/>
                                        </p:tgtEl>
                                        <p:attrNameLst>
                                          <p:attrName>ppt_h</p:attrName>
                                        </p:attrNameLst>
                                      </p:cBhvr>
                                      <p:tavLst>
                                        <p:tav tm="0">
                                          <p:val>
                                            <p:fltVal val="0"/>
                                          </p:val>
                                        </p:tav>
                                        <p:tav tm="100000">
                                          <p:val>
                                            <p:strVal val="#ppt_h"/>
                                          </p:val>
                                        </p:tav>
                                      </p:tavLst>
                                    </p:anim>
                                    <p:animEffect transition="in" filter="fade">
                                      <p:cBhvr>
                                        <p:cTn id="63" dur="500"/>
                                        <p:tgtEl>
                                          <p:spTgt spid="3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31"/>
                                        </p:tgtEl>
                                        <p:attrNameLst>
                                          <p:attrName>style.visibility</p:attrName>
                                        </p:attrNameLst>
                                      </p:cBhvr>
                                      <p:to>
                                        <p:strVal val="visible"/>
                                      </p:to>
                                    </p:set>
                                    <p:anim calcmode="lin" valueType="num">
                                      <p:cBhvr>
                                        <p:cTn id="66" dur="500" fill="hold"/>
                                        <p:tgtEl>
                                          <p:spTgt spid="31"/>
                                        </p:tgtEl>
                                        <p:attrNameLst>
                                          <p:attrName>ppt_w</p:attrName>
                                        </p:attrNameLst>
                                      </p:cBhvr>
                                      <p:tavLst>
                                        <p:tav tm="0">
                                          <p:val>
                                            <p:fltVal val="0"/>
                                          </p:val>
                                        </p:tav>
                                        <p:tav tm="100000">
                                          <p:val>
                                            <p:strVal val="#ppt_w"/>
                                          </p:val>
                                        </p:tav>
                                      </p:tavLst>
                                    </p:anim>
                                    <p:anim calcmode="lin" valueType="num">
                                      <p:cBhvr>
                                        <p:cTn id="67" dur="500" fill="hold"/>
                                        <p:tgtEl>
                                          <p:spTgt spid="31"/>
                                        </p:tgtEl>
                                        <p:attrNameLst>
                                          <p:attrName>ppt_h</p:attrName>
                                        </p:attrNameLst>
                                      </p:cBhvr>
                                      <p:tavLst>
                                        <p:tav tm="0">
                                          <p:val>
                                            <p:fltVal val="0"/>
                                          </p:val>
                                        </p:tav>
                                        <p:tav tm="100000">
                                          <p:val>
                                            <p:strVal val="#ppt_h"/>
                                          </p:val>
                                        </p:tav>
                                      </p:tavLst>
                                    </p:anim>
                                    <p:animEffect transition="in" filter="fade">
                                      <p:cBhvr>
                                        <p:cTn id="68" dur="500"/>
                                        <p:tgtEl>
                                          <p:spTgt spid="31"/>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par>
                          <p:cTn id="73" fill="hold">
                            <p:stCondLst>
                              <p:cond delay="1500"/>
                            </p:stCondLst>
                            <p:childTnLst>
                              <p:par>
                                <p:cTn id="74" presetID="2" presetClass="entr" presetSubtype="8" fill="hold" grpId="0" nodeType="afterEffect">
                                  <p:stCondLst>
                                    <p:cond delay="0"/>
                                  </p:stCondLst>
                                  <p:childTnLst>
                                    <p:set>
                                      <p:cBhvr>
                                        <p:cTn id="75" dur="1" fill="hold">
                                          <p:stCondLst>
                                            <p:cond delay="0"/>
                                          </p:stCondLst>
                                        </p:cTn>
                                        <p:tgtEl>
                                          <p:spTgt spid="32"/>
                                        </p:tgtEl>
                                        <p:attrNameLst>
                                          <p:attrName>style.visibility</p:attrName>
                                        </p:attrNameLst>
                                      </p:cBhvr>
                                      <p:to>
                                        <p:strVal val="visible"/>
                                      </p:to>
                                    </p:set>
                                    <p:anim calcmode="lin" valueType="num">
                                      <p:cBhvr additive="base">
                                        <p:cTn id="76" dur="500" fill="hold"/>
                                        <p:tgtEl>
                                          <p:spTgt spid="32"/>
                                        </p:tgtEl>
                                        <p:attrNameLst>
                                          <p:attrName>ppt_x</p:attrName>
                                        </p:attrNameLst>
                                      </p:cBhvr>
                                      <p:tavLst>
                                        <p:tav tm="0">
                                          <p:val>
                                            <p:strVal val="0-#ppt_w/2"/>
                                          </p:val>
                                        </p:tav>
                                        <p:tav tm="100000">
                                          <p:val>
                                            <p:strVal val="#ppt_x"/>
                                          </p:val>
                                        </p:tav>
                                      </p:tavLst>
                                    </p:anim>
                                    <p:anim calcmode="lin" valueType="num">
                                      <p:cBhvr additive="base">
                                        <p:cTn id="77"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71" grpId="0"/>
      <p:bldP spid="114" grpId="0"/>
      <p:bldP spid="115" grpId="0" animBg="1"/>
      <p:bldP spid="117" grpId="0" animBg="1"/>
      <p:bldP spid="118" grpId="0"/>
      <p:bldP spid="120" grpId="0"/>
      <p:bldP spid="30" grpId="0" animBg="1"/>
      <p:bldP spid="31" grpId="0" animBg="1"/>
      <p:bldP spid="34"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5591340" y="1030872"/>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a:cxnSpLocks/>
          </p:cNvCxnSpPr>
          <p:nvPr/>
        </p:nvCxnSpPr>
        <p:spPr>
          <a:xfrm>
            <a:off x="6103951" y="199095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ECB40A-4838-47F9-98B6-1E5FF74A5251}"/>
              </a:ext>
            </a:extLst>
          </p:cNvPr>
          <p:cNvSpPr/>
          <p:nvPr/>
        </p:nvSpPr>
        <p:spPr>
          <a:xfrm>
            <a:off x="5719024" y="1158556"/>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TextBox 70">
            <a:extLst>
              <a:ext uri="{FF2B5EF4-FFF2-40B4-BE49-F238E27FC236}">
                <a16:creationId xmlns:a16="http://schemas.microsoft.com/office/drawing/2014/main" id="{ABE3D059-B595-414F-981D-6E43EAF82DC6}"/>
              </a:ext>
            </a:extLst>
          </p:cNvPr>
          <p:cNvSpPr txBox="1"/>
          <p:nvPr/>
        </p:nvSpPr>
        <p:spPr>
          <a:xfrm>
            <a:off x="6806359" y="1133285"/>
            <a:ext cx="4845486" cy="1569660"/>
          </a:xfrm>
          <a:prstGeom prst="rect">
            <a:avLst/>
          </a:prstGeom>
          <a:noFill/>
        </p:spPr>
        <p:txBody>
          <a:bodyPr wrap="square" rtlCol="0">
            <a:spAutoFit/>
          </a:bodyPr>
          <a:lstStyle/>
          <a:p>
            <a:r>
              <a:rPr lang="nl-NL" sz="2400" b="1">
                <a:solidFill>
                  <a:schemeClr val="bg1">
                    <a:lumMod val="95000"/>
                  </a:schemeClr>
                </a:solidFill>
                <a:latin typeface="+mj-lt"/>
              </a:rPr>
              <a:t>Đặc tả dữ liệu cho bảng category</a:t>
            </a:r>
            <a:endParaRPr lang="en-US" sz="2400" b="1">
              <a:solidFill>
                <a:schemeClr val="bg1">
                  <a:lumMod val="95000"/>
                </a:schemeClr>
              </a:solidFill>
              <a:latin typeface="+mj-lt"/>
            </a:endParaRPr>
          </a:p>
          <a:p>
            <a:endParaRPr lang="en-US" sz="2400" b="1">
              <a:solidFill>
                <a:schemeClr val="bg1">
                  <a:lumMod val="95000"/>
                </a:schemeClr>
              </a:solidFill>
              <a:latin typeface="+mj-lt"/>
            </a:endParaRPr>
          </a:p>
          <a:p>
            <a:endParaRPr lang="en-US" sz="2400" b="1" dirty="0">
              <a:solidFill>
                <a:schemeClr val="bg1">
                  <a:lumMod val="95000"/>
                </a:schemeClr>
              </a:solidFill>
              <a:latin typeface="+mj-lt"/>
            </a:endParaRPr>
          </a:p>
        </p:txBody>
      </p:sp>
      <p:sp>
        <p:nvSpPr>
          <p:cNvPr id="114" name="TextBox 113">
            <a:extLst>
              <a:ext uri="{FF2B5EF4-FFF2-40B4-BE49-F238E27FC236}">
                <a16:creationId xmlns:a16="http://schemas.microsoft.com/office/drawing/2014/main" id="{8294445F-D448-40F3-8F2A-FF2A29D292AC}"/>
              </a:ext>
            </a:extLst>
          </p:cNvPr>
          <p:cNvSpPr txBox="1"/>
          <p:nvPr/>
        </p:nvSpPr>
        <p:spPr>
          <a:xfrm>
            <a:off x="5833797" y="1183956"/>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4</a:t>
            </a:r>
          </a:p>
        </p:txBody>
      </p:sp>
      <p:sp>
        <p:nvSpPr>
          <p:cNvPr id="115" name="Oval 114">
            <a:extLst>
              <a:ext uri="{FF2B5EF4-FFF2-40B4-BE49-F238E27FC236}">
                <a16:creationId xmlns:a16="http://schemas.microsoft.com/office/drawing/2014/main" id="{0B137645-EFCA-46AE-9957-E8CD92BC8BBB}"/>
              </a:ext>
            </a:extLst>
          </p:cNvPr>
          <p:cNvSpPr/>
          <p:nvPr/>
        </p:nvSpPr>
        <p:spPr>
          <a:xfrm>
            <a:off x="5591340" y="3028172"/>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10B2A4A5-7B5B-4600-8B9C-202891C8CAD6}"/>
              </a:ext>
            </a:extLst>
          </p:cNvPr>
          <p:cNvCxnSpPr>
            <a:cxnSpLocks/>
          </p:cNvCxnSpPr>
          <p:nvPr/>
        </p:nvCxnSpPr>
        <p:spPr>
          <a:xfrm>
            <a:off x="6103951" y="398825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D8C657C-DA5D-4CCD-81EA-DE73E10F4FBD}"/>
              </a:ext>
            </a:extLst>
          </p:cNvPr>
          <p:cNvSpPr/>
          <p:nvPr/>
        </p:nvSpPr>
        <p:spPr>
          <a:xfrm>
            <a:off x="5719024" y="3155856"/>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TextBox 117">
            <a:extLst>
              <a:ext uri="{FF2B5EF4-FFF2-40B4-BE49-F238E27FC236}">
                <a16:creationId xmlns:a16="http://schemas.microsoft.com/office/drawing/2014/main" id="{E5B8AF58-5ECD-47EA-AA83-B442D7826F81}"/>
              </a:ext>
            </a:extLst>
          </p:cNvPr>
          <p:cNvSpPr txBox="1"/>
          <p:nvPr/>
        </p:nvSpPr>
        <p:spPr>
          <a:xfrm>
            <a:off x="5833797" y="3181256"/>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5</a:t>
            </a:r>
          </a:p>
        </p:txBody>
      </p:sp>
      <p:sp>
        <p:nvSpPr>
          <p:cNvPr id="120" name="TextBox 119">
            <a:extLst>
              <a:ext uri="{FF2B5EF4-FFF2-40B4-BE49-F238E27FC236}">
                <a16:creationId xmlns:a16="http://schemas.microsoft.com/office/drawing/2014/main" id="{58320C63-18AF-4069-B25C-D2DA88A64BAC}"/>
              </a:ext>
            </a:extLst>
          </p:cNvPr>
          <p:cNvSpPr txBox="1"/>
          <p:nvPr/>
        </p:nvSpPr>
        <p:spPr>
          <a:xfrm>
            <a:off x="1787656" y="3120982"/>
            <a:ext cx="3931368" cy="1569660"/>
          </a:xfrm>
          <a:prstGeom prst="rect">
            <a:avLst/>
          </a:prstGeom>
          <a:noFill/>
        </p:spPr>
        <p:txBody>
          <a:bodyPr wrap="square" rtlCol="0">
            <a:spAutoFit/>
          </a:bodyPr>
          <a:lstStyle>
            <a:defPPr>
              <a:defRPr lang="en-US"/>
            </a:defPPr>
            <a:lvl1pPr>
              <a:defRPr sz="2400" b="1">
                <a:solidFill>
                  <a:schemeClr val="bg1">
                    <a:lumMod val="95000"/>
                  </a:schemeClr>
                </a:solidFill>
                <a:latin typeface="+mj-lt"/>
              </a:defRPr>
            </a:lvl1pPr>
          </a:lstStyle>
          <a:p>
            <a:r>
              <a:rPr lang="nl-NL"/>
              <a:t>Đặc tả dữ liệu cho bảng detailbook</a:t>
            </a:r>
            <a:endParaRPr lang="en-US"/>
          </a:p>
          <a:p>
            <a:endParaRPr lang="en-US"/>
          </a:p>
          <a:p>
            <a:endParaRPr lang="en-US" dirty="0"/>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10319747" y="1677973"/>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012269" y="387331"/>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cxnSp>
        <p:nvCxnSpPr>
          <p:cNvPr id="29" name="Straight Connector 28">
            <a:extLst>
              <a:ext uri="{FF2B5EF4-FFF2-40B4-BE49-F238E27FC236}">
                <a16:creationId xmlns:a16="http://schemas.microsoft.com/office/drawing/2014/main" id="{21D25BEF-70F3-473C-B81B-9EED301A4F2C}"/>
              </a:ext>
            </a:extLst>
          </p:cNvPr>
          <p:cNvCxnSpPr>
            <a:cxnSpLocks/>
          </p:cNvCxnSpPr>
          <p:nvPr/>
        </p:nvCxnSpPr>
        <p:spPr>
          <a:xfrm>
            <a:off x="6103951" y="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AC3F5E4-D7DD-4439-BA25-FE0A5054DEA7}"/>
              </a:ext>
            </a:extLst>
          </p:cNvPr>
          <p:cNvSpPr/>
          <p:nvPr/>
        </p:nvSpPr>
        <p:spPr>
          <a:xfrm>
            <a:off x="5591340" y="5020245"/>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Oval 30">
            <a:extLst>
              <a:ext uri="{FF2B5EF4-FFF2-40B4-BE49-F238E27FC236}">
                <a16:creationId xmlns:a16="http://schemas.microsoft.com/office/drawing/2014/main" id="{2F399B65-5BBD-40EA-9110-0B5193F6342C}"/>
              </a:ext>
            </a:extLst>
          </p:cNvPr>
          <p:cNvSpPr/>
          <p:nvPr/>
        </p:nvSpPr>
        <p:spPr>
          <a:xfrm>
            <a:off x="5719024" y="5147929"/>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TextBox 33">
            <a:extLst>
              <a:ext uri="{FF2B5EF4-FFF2-40B4-BE49-F238E27FC236}">
                <a16:creationId xmlns:a16="http://schemas.microsoft.com/office/drawing/2014/main" id="{AC8A7AAC-1CB9-4D3A-90AC-7731E7D13B7F}"/>
              </a:ext>
            </a:extLst>
          </p:cNvPr>
          <p:cNvSpPr txBox="1"/>
          <p:nvPr/>
        </p:nvSpPr>
        <p:spPr>
          <a:xfrm>
            <a:off x="5833797" y="5173329"/>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6</a:t>
            </a:r>
          </a:p>
        </p:txBody>
      </p:sp>
      <p:sp>
        <p:nvSpPr>
          <p:cNvPr id="32" name="TextBox 31">
            <a:extLst>
              <a:ext uri="{FF2B5EF4-FFF2-40B4-BE49-F238E27FC236}">
                <a16:creationId xmlns:a16="http://schemas.microsoft.com/office/drawing/2014/main" id="{58320C63-18AF-4069-B25C-D2DA88A64BAC}"/>
              </a:ext>
            </a:extLst>
          </p:cNvPr>
          <p:cNvSpPr txBox="1"/>
          <p:nvPr/>
        </p:nvSpPr>
        <p:spPr>
          <a:xfrm>
            <a:off x="6806359" y="4649271"/>
            <a:ext cx="3775948" cy="1938992"/>
          </a:xfrm>
          <a:prstGeom prst="rect">
            <a:avLst/>
          </a:prstGeom>
          <a:noFill/>
        </p:spPr>
        <p:txBody>
          <a:bodyPr wrap="square" rtlCol="0">
            <a:spAutoFit/>
          </a:bodyPr>
          <a:lstStyle>
            <a:defPPr>
              <a:defRPr lang="en-US"/>
            </a:defPPr>
            <a:lvl1pPr>
              <a:defRPr sz="2400" b="1">
                <a:solidFill>
                  <a:schemeClr val="bg1">
                    <a:lumMod val="95000"/>
                  </a:schemeClr>
                </a:solidFill>
                <a:latin typeface="+mj-lt"/>
              </a:defRPr>
            </a:lvl1pPr>
          </a:lstStyle>
          <a:p>
            <a:r>
              <a:rPr lang="nl-NL"/>
              <a:t>Đặc tả dữ liệu cho bảng orderbook</a:t>
            </a:r>
            <a:endParaRPr lang="en-US"/>
          </a:p>
          <a:p>
            <a:endParaRPr lang="en-US"/>
          </a:p>
          <a:p>
            <a:endParaRPr lang="en-US"/>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9" y="1321638"/>
            <a:ext cx="5433354" cy="356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5155" y="3201304"/>
            <a:ext cx="5331409" cy="643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69" y="5025472"/>
            <a:ext cx="5518580" cy="1021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1112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250"/>
                                        <p:tgtEl>
                                          <p:spTgt spid="29"/>
                                        </p:tgtEl>
                                      </p:cBhvr>
                                    </p:animEffect>
                                  </p:childTnLst>
                                </p:cTn>
                              </p:par>
                            </p:childTnLst>
                          </p:cTn>
                        </p:par>
                        <p:par>
                          <p:cTn id="8" fill="hold">
                            <p:stCondLst>
                              <p:cond delay="250"/>
                            </p:stCondLst>
                            <p:childTnLst>
                              <p:par>
                                <p:cTn id="9" presetID="5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Effect transition="in" filter="fade">
                                      <p:cBhvr>
                                        <p:cTn id="13" dur="500"/>
                                        <p:tgtEl>
                                          <p:spTgt spid="43"/>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7"/>
                                        </p:tgtEl>
                                        <p:attrNameLst>
                                          <p:attrName>style.visibility</p:attrName>
                                        </p:attrNameLst>
                                      </p:cBhvr>
                                      <p:to>
                                        <p:strVal val="visible"/>
                                      </p:to>
                                    </p:set>
                                    <p:anim calcmode="lin" valueType="num">
                                      <p:cBhvr>
                                        <p:cTn id="16" dur="500" fill="hold"/>
                                        <p:tgtEl>
                                          <p:spTgt spid="47"/>
                                        </p:tgtEl>
                                        <p:attrNameLst>
                                          <p:attrName>ppt_w</p:attrName>
                                        </p:attrNameLst>
                                      </p:cBhvr>
                                      <p:tavLst>
                                        <p:tav tm="0">
                                          <p:val>
                                            <p:fltVal val="0"/>
                                          </p:val>
                                        </p:tav>
                                        <p:tav tm="100000">
                                          <p:val>
                                            <p:strVal val="#ppt_w"/>
                                          </p:val>
                                        </p:tav>
                                      </p:tavLst>
                                    </p:anim>
                                    <p:anim calcmode="lin" valueType="num">
                                      <p:cBhvr>
                                        <p:cTn id="17" dur="500" fill="hold"/>
                                        <p:tgtEl>
                                          <p:spTgt spid="47"/>
                                        </p:tgtEl>
                                        <p:attrNameLst>
                                          <p:attrName>ppt_h</p:attrName>
                                        </p:attrNameLst>
                                      </p:cBhvr>
                                      <p:tavLst>
                                        <p:tav tm="0">
                                          <p:val>
                                            <p:fltVal val="0"/>
                                          </p:val>
                                        </p:tav>
                                        <p:tav tm="100000">
                                          <p:val>
                                            <p:strVal val="#ppt_h"/>
                                          </p:val>
                                        </p:tav>
                                      </p:tavLst>
                                    </p:anim>
                                    <p:animEffect transition="in" filter="fade">
                                      <p:cBhvr>
                                        <p:cTn id="18" dur="500"/>
                                        <p:tgtEl>
                                          <p:spTgt spid="47"/>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cBhvr additive="base">
                                        <p:cTn id="26" dur="500" fill="hold"/>
                                        <p:tgtEl>
                                          <p:spTgt spid="71"/>
                                        </p:tgtEl>
                                        <p:attrNameLst>
                                          <p:attrName>ppt_x</p:attrName>
                                        </p:attrNameLst>
                                      </p:cBhvr>
                                      <p:tavLst>
                                        <p:tav tm="0">
                                          <p:val>
                                            <p:strVal val="1+#ppt_w/2"/>
                                          </p:val>
                                        </p:tav>
                                        <p:tav tm="100000">
                                          <p:val>
                                            <p:strVal val="#ppt_x"/>
                                          </p:val>
                                        </p:tav>
                                      </p:tavLst>
                                    </p:anim>
                                    <p:anim calcmode="lin" valueType="num">
                                      <p:cBhvr additive="base">
                                        <p:cTn id="27"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250"/>
                                        <p:tgtEl>
                                          <p:spTgt spid="3"/>
                                        </p:tgtEl>
                                      </p:cBhvr>
                                    </p:animEffect>
                                  </p:childTnLst>
                                </p:cTn>
                              </p:par>
                            </p:childTnLst>
                          </p:cTn>
                        </p:par>
                        <p:par>
                          <p:cTn id="33" fill="hold">
                            <p:stCondLst>
                              <p:cond delay="250"/>
                            </p:stCondLst>
                            <p:childTnLst>
                              <p:par>
                                <p:cTn id="34" presetID="53" presetClass="entr" presetSubtype="16" fill="hold" grpId="0" nodeType="afterEffect">
                                  <p:stCondLst>
                                    <p:cond delay="0"/>
                                  </p:stCondLst>
                                  <p:childTnLst>
                                    <p:set>
                                      <p:cBhvr>
                                        <p:cTn id="35" dur="1" fill="hold">
                                          <p:stCondLst>
                                            <p:cond delay="0"/>
                                          </p:stCondLst>
                                        </p:cTn>
                                        <p:tgtEl>
                                          <p:spTgt spid="115"/>
                                        </p:tgtEl>
                                        <p:attrNameLst>
                                          <p:attrName>style.visibility</p:attrName>
                                        </p:attrNameLst>
                                      </p:cBhvr>
                                      <p:to>
                                        <p:strVal val="visible"/>
                                      </p:to>
                                    </p:set>
                                    <p:anim calcmode="lin" valueType="num">
                                      <p:cBhvr>
                                        <p:cTn id="36" dur="500" fill="hold"/>
                                        <p:tgtEl>
                                          <p:spTgt spid="115"/>
                                        </p:tgtEl>
                                        <p:attrNameLst>
                                          <p:attrName>ppt_w</p:attrName>
                                        </p:attrNameLst>
                                      </p:cBhvr>
                                      <p:tavLst>
                                        <p:tav tm="0">
                                          <p:val>
                                            <p:fltVal val="0"/>
                                          </p:val>
                                        </p:tav>
                                        <p:tav tm="100000">
                                          <p:val>
                                            <p:strVal val="#ppt_w"/>
                                          </p:val>
                                        </p:tav>
                                      </p:tavLst>
                                    </p:anim>
                                    <p:anim calcmode="lin" valueType="num">
                                      <p:cBhvr>
                                        <p:cTn id="37" dur="500" fill="hold"/>
                                        <p:tgtEl>
                                          <p:spTgt spid="115"/>
                                        </p:tgtEl>
                                        <p:attrNameLst>
                                          <p:attrName>ppt_h</p:attrName>
                                        </p:attrNameLst>
                                      </p:cBhvr>
                                      <p:tavLst>
                                        <p:tav tm="0">
                                          <p:val>
                                            <p:fltVal val="0"/>
                                          </p:val>
                                        </p:tav>
                                        <p:tav tm="100000">
                                          <p:val>
                                            <p:strVal val="#ppt_h"/>
                                          </p:val>
                                        </p:tav>
                                      </p:tavLst>
                                    </p:anim>
                                    <p:animEffect transition="in" filter="fade">
                                      <p:cBhvr>
                                        <p:cTn id="38" dur="500"/>
                                        <p:tgtEl>
                                          <p:spTgt spid="115"/>
                                        </p:tgtEl>
                                      </p:cBhvr>
                                    </p:animEffect>
                                  </p:childTnLst>
                                </p:cTn>
                              </p:par>
                              <p:par>
                                <p:cTn id="39" presetID="53" presetClass="entr" presetSubtype="16" fill="hold" grpId="0" nodeType="withEffect">
                                  <p:stCondLst>
                                    <p:cond delay="250"/>
                                  </p:stCondLst>
                                  <p:childTnLst>
                                    <p:set>
                                      <p:cBhvr>
                                        <p:cTn id="40" dur="1" fill="hold">
                                          <p:stCondLst>
                                            <p:cond delay="0"/>
                                          </p:stCondLst>
                                        </p:cTn>
                                        <p:tgtEl>
                                          <p:spTgt spid="117"/>
                                        </p:tgtEl>
                                        <p:attrNameLst>
                                          <p:attrName>style.visibility</p:attrName>
                                        </p:attrNameLst>
                                      </p:cBhvr>
                                      <p:to>
                                        <p:strVal val="visible"/>
                                      </p:to>
                                    </p:set>
                                    <p:anim calcmode="lin" valueType="num">
                                      <p:cBhvr>
                                        <p:cTn id="41" dur="500" fill="hold"/>
                                        <p:tgtEl>
                                          <p:spTgt spid="117"/>
                                        </p:tgtEl>
                                        <p:attrNameLst>
                                          <p:attrName>ppt_w</p:attrName>
                                        </p:attrNameLst>
                                      </p:cBhvr>
                                      <p:tavLst>
                                        <p:tav tm="0">
                                          <p:val>
                                            <p:fltVal val="0"/>
                                          </p:val>
                                        </p:tav>
                                        <p:tav tm="100000">
                                          <p:val>
                                            <p:strVal val="#ppt_w"/>
                                          </p:val>
                                        </p:tav>
                                      </p:tavLst>
                                    </p:anim>
                                    <p:anim calcmode="lin" valueType="num">
                                      <p:cBhvr>
                                        <p:cTn id="42" dur="500" fill="hold"/>
                                        <p:tgtEl>
                                          <p:spTgt spid="117"/>
                                        </p:tgtEl>
                                        <p:attrNameLst>
                                          <p:attrName>ppt_h</p:attrName>
                                        </p:attrNameLst>
                                      </p:cBhvr>
                                      <p:tavLst>
                                        <p:tav tm="0">
                                          <p:val>
                                            <p:fltVal val="0"/>
                                          </p:val>
                                        </p:tav>
                                        <p:tav tm="100000">
                                          <p:val>
                                            <p:strVal val="#ppt_h"/>
                                          </p:val>
                                        </p:tav>
                                      </p:tavLst>
                                    </p:anim>
                                    <p:animEffect transition="in" filter="fade">
                                      <p:cBhvr>
                                        <p:cTn id="43" dur="500"/>
                                        <p:tgtEl>
                                          <p:spTgt spid="117"/>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18"/>
                                        </p:tgtEl>
                                        <p:attrNameLst>
                                          <p:attrName>style.visibility</p:attrName>
                                        </p:attrNameLst>
                                      </p:cBhvr>
                                      <p:to>
                                        <p:strVal val="visible"/>
                                      </p:to>
                                    </p:set>
                                    <p:animEffect transition="in" filter="fade">
                                      <p:cBhvr>
                                        <p:cTn id="47" dur="500"/>
                                        <p:tgtEl>
                                          <p:spTgt spid="118"/>
                                        </p:tgtEl>
                                      </p:cBhvr>
                                    </p:animEffect>
                                  </p:childTnLst>
                                </p:cTn>
                              </p:par>
                            </p:childTnLst>
                          </p:cTn>
                        </p:par>
                        <p:par>
                          <p:cTn id="48" fill="hold">
                            <p:stCondLst>
                              <p:cond delay="1500"/>
                            </p:stCondLst>
                            <p:childTnLst>
                              <p:par>
                                <p:cTn id="49" presetID="2" presetClass="entr" presetSubtype="8" fill="hold" grpId="0" nodeType="afterEffect">
                                  <p:stCondLst>
                                    <p:cond delay="0"/>
                                  </p:stCondLst>
                                  <p:childTnLst>
                                    <p:set>
                                      <p:cBhvr>
                                        <p:cTn id="50" dur="1" fill="hold">
                                          <p:stCondLst>
                                            <p:cond delay="0"/>
                                          </p:stCondLst>
                                        </p:cTn>
                                        <p:tgtEl>
                                          <p:spTgt spid="120"/>
                                        </p:tgtEl>
                                        <p:attrNameLst>
                                          <p:attrName>style.visibility</p:attrName>
                                        </p:attrNameLst>
                                      </p:cBhvr>
                                      <p:to>
                                        <p:strVal val="visible"/>
                                      </p:to>
                                    </p:set>
                                    <p:anim calcmode="lin" valueType="num">
                                      <p:cBhvr additive="base">
                                        <p:cTn id="51" dur="500" fill="hold"/>
                                        <p:tgtEl>
                                          <p:spTgt spid="120"/>
                                        </p:tgtEl>
                                        <p:attrNameLst>
                                          <p:attrName>ppt_x</p:attrName>
                                        </p:attrNameLst>
                                      </p:cBhvr>
                                      <p:tavLst>
                                        <p:tav tm="0">
                                          <p:val>
                                            <p:strVal val="0-#ppt_w/2"/>
                                          </p:val>
                                        </p:tav>
                                        <p:tav tm="100000">
                                          <p:val>
                                            <p:strVal val="#ppt_x"/>
                                          </p:val>
                                        </p:tav>
                                      </p:tavLst>
                                    </p:anim>
                                    <p:anim calcmode="lin" valueType="num">
                                      <p:cBhvr additive="base">
                                        <p:cTn id="52" dur="500" fill="hold"/>
                                        <p:tgtEl>
                                          <p:spTgt spid="120"/>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16"/>
                                        </p:tgtEl>
                                        <p:attrNameLst>
                                          <p:attrName>style.visibility</p:attrName>
                                        </p:attrNameLst>
                                      </p:cBhvr>
                                      <p:to>
                                        <p:strVal val="visible"/>
                                      </p:to>
                                    </p:set>
                                    <p:animEffect transition="in" filter="wipe(up)">
                                      <p:cBhvr>
                                        <p:cTn id="57" dur="250"/>
                                        <p:tgtEl>
                                          <p:spTgt spid="116"/>
                                        </p:tgtEl>
                                      </p:cBhvr>
                                    </p:animEffect>
                                  </p:childTnLst>
                                </p:cTn>
                              </p:par>
                            </p:childTnLst>
                          </p:cTn>
                        </p:par>
                        <p:par>
                          <p:cTn id="58" fill="hold">
                            <p:stCondLst>
                              <p:cond delay="250"/>
                            </p:stCondLst>
                            <p:childTnLst>
                              <p:par>
                                <p:cTn id="59" presetID="53" presetClass="entr" presetSubtype="16" fill="hold" grpId="0" nodeType="after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p:cTn id="61" dur="500" fill="hold"/>
                                        <p:tgtEl>
                                          <p:spTgt spid="30"/>
                                        </p:tgtEl>
                                        <p:attrNameLst>
                                          <p:attrName>ppt_w</p:attrName>
                                        </p:attrNameLst>
                                      </p:cBhvr>
                                      <p:tavLst>
                                        <p:tav tm="0">
                                          <p:val>
                                            <p:fltVal val="0"/>
                                          </p:val>
                                        </p:tav>
                                        <p:tav tm="100000">
                                          <p:val>
                                            <p:strVal val="#ppt_w"/>
                                          </p:val>
                                        </p:tav>
                                      </p:tavLst>
                                    </p:anim>
                                    <p:anim calcmode="lin" valueType="num">
                                      <p:cBhvr>
                                        <p:cTn id="62" dur="500" fill="hold"/>
                                        <p:tgtEl>
                                          <p:spTgt spid="30"/>
                                        </p:tgtEl>
                                        <p:attrNameLst>
                                          <p:attrName>ppt_h</p:attrName>
                                        </p:attrNameLst>
                                      </p:cBhvr>
                                      <p:tavLst>
                                        <p:tav tm="0">
                                          <p:val>
                                            <p:fltVal val="0"/>
                                          </p:val>
                                        </p:tav>
                                        <p:tav tm="100000">
                                          <p:val>
                                            <p:strVal val="#ppt_h"/>
                                          </p:val>
                                        </p:tav>
                                      </p:tavLst>
                                    </p:anim>
                                    <p:animEffect transition="in" filter="fade">
                                      <p:cBhvr>
                                        <p:cTn id="63" dur="500"/>
                                        <p:tgtEl>
                                          <p:spTgt spid="3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31"/>
                                        </p:tgtEl>
                                        <p:attrNameLst>
                                          <p:attrName>style.visibility</p:attrName>
                                        </p:attrNameLst>
                                      </p:cBhvr>
                                      <p:to>
                                        <p:strVal val="visible"/>
                                      </p:to>
                                    </p:set>
                                    <p:anim calcmode="lin" valueType="num">
                                      <p:cBhvr>
                                        <p:cTn id="66" dur="500" fill="hold"/>
                                        <p:tgtEl>
                                          <p:spTgt spid="31"/>
                                        </p:tgtEl>
                                        <p:attrNameLst>
                                          <p:attrName>ppt_w</p:attrName>
                                        </p:attrNameLst>
                                      </p:cBhvr>
                                      <p:tavLst>
                                        <p:tav tm="0">
                                          <p:val>
                                            <p:fltVal val="0"/>
                                          </p:val>
                                        </p:tav>
                                        <p:tav tm="100000">
                                          <p:val>
                                            <p:strVal val="#ppt_w"/>
                                          </p:val>
                                        </p:tav>
                                      </p:tavLst>
                                    </p:anim>
                                    <p:anim calcmode="lin" valueType="num">
                                      <p:cBhvr>
                                        <p:cTn id="67" dur="500" fill="hold"/>
                                        <p:tgtEl>
                                          <p:spTgt spid="31"/>
                                        </p:tgtEl>
                                        <p:attrNameLst>
                                          <p:attrName>ppt_h</p:attrName>
                                        </p:attrNameLst>
                                      </p:cBhvr>
                                      <p:tavLst>
                                        <p:tav tm="0">
                                          <p:val>
                                            <p:fltVal val="0"/>
                                          </p:val>
                                        </p:tav>
                                        <p:tav tm="100000">
                                          <p:val>
                                            <p:strVal val="#ppt_h"/>
                                          </p:val>
                                        </p:tav>
                                      </p:tavLst>
                                    </p:anim>
                                    <p:animEffect transition="in" filter="fade">
                                      <p:cBhvr>
                                        <p:cTn id="68" dur="500"/>
                                        <p:tgtEl>
                                          <p:spTgt spid="31"/>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par>
                          <p:cTn id="73" fill="hold">
                            <p:stCondLst>
                              <p:cond delay="1500"/>
                            </p:stCondLst>
                            <p:childTnLst>
                              <p:par>
                                <p:cTn id="74" presetID="2" presetClass="entr" presetSubtype="8" fill="hold" grpId="0" nodeType="afterEffect">
                                  <p:stCondLst>
                                    <p:cond delay="0"/>
                                  </p:stCondLst>
                                  <p:childTnLst>
                                    <p:set>
                                      <p:cBhvr>
                                        <p:cTn id="75" dur="1" fill="hold">
                                          <p:stCondLst>
                                            <p:cond delay="0"/>
                                          </p:stCondLst>
                                        </p:cTn>
                                        <p:tgtEl>
                                          <p:spTgt spid="32"/>
                                        </p:tgtEl>
                                        <p:attrNameLst>
                                          <p:attrName>style.visibility</p:attrName>
                                        </p:attrNameLst>
                                      </p:cBhvr>
                                      <p:to>
                                        <p:strVal val="visible"/>
                                      </p:to>
                                    </p:set>
                                    <p:anim calcmode="lin" valueType="num">
                                      <p:cBhvr additive="base">
                                        <p:cTn id="76" dur="500" fill="hold"/>
                                        <p:tgtEl>
                                          <p:spTgt spid="32"/>
                                        </p:tgtEl>
                                        <p:attrNameLst>
                                          <p:attrName>ppt_x</p:attrName>
                                        </p:attrNameLst>
                                      </p:cBhvr>
                                      <p:tavLst>
                                        <p:tav tm="0">
                                          <p:val>
                                            <p:strVal val="0-#ppt_w/2"/>
                                          </p:val>
                                        </p:tav>
                                        <p:tav tm="100000">
                                          <p:val>
                                            <p:strVal val="#ppt_x"/>
                                          </p:val>
                                        </p:tav>
                                      </p:tavLst>
                                    </p:anim>
                                    <p:anim calcmode="lin" valueType="num">
                                      <p:cBhvr additive="base">
                                        <p:cTn id="77"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71" grpId="0"/>
      <p:bldP spid="114" grpId="0"/>
      <p:bldP spid="115" grpId="0" animBg="1"/>
      <p:bldP spid="117" grpId="0" animBg="1"/>
      <p:bldP spid="118" grpId="0"/>
      <p:bldP spid="120" grpId="0"/>
      <p:bldP spid="30" grpId="0" animBg="1"/>
      <p:bldP spid="31" grpId="0" animBg="1"/>
      <p:bldP spid="34"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5591340" y="1030872"/>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a:cxnSpLocks/>
          </p:cNvCxnSpPr>
          <p:nvPr/>
        </p:nvCxnSpPr>
        <p:spPr>
          <a:xfrm>
            <a:off x="6103951" y="199095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ECB40A-4838-47F9-98B6-1E5FF74A5251}"/>
              </a:ext>
            </a:extLst>
          </p:cNvPr>
          <p:cNvSpPr/>
          <p:nvPr/>
        </p:nvSpPr>
        <p:spPr>
          <a:xfrm>
            <a:off x="5719024" y="1158556"/>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TextBox 70">
            <a:extLst>
              <a:ext uri="{FF2B5EF4-FFF2-40B4-BE49-F238E27FC236}">
                <a16:creationId xmlns:a16="http://schemas.microsoft.com/office/drawing/2014/main" id="{ABE3D059-B595-414F-981D-6E43EAF82DC6}"/>
              </a:ext>
            </a:extLst>
          </p:cNvPr>
          <p:cNvSpPr txBox="1"/>
          <p:nvPr/>
        </p:nvSpPr>
        <p:spPr>
          <a:xfrm>
            <a:off x="6806359" y="1133285"/>
            <a:ext cx="4845486" cy="1569660"/>
          </a:xfrm>
          <a:prstGeom prst="rect">
            <a:avLst/>
          </a:prstGeom>
          <a:noFill/>
        </p:spPr>
        <p:txBody>
          <a:bodyPr wrap="square" rtlCol="0">
            <a:spAutoFit/>
          </a:bodyPr>
          <a:lstStyle/>
          <a:p>
            <a:r>
              <a:rPr lang="nl-NL" sz="2400" b="1">
                <a:solidFill>
                  <a:schemeClr val="bg1">
                    <a:lumMod val="95000"/>
                  </a:schemeClr>
                </a:solidFill>
                <a:latin typeface="+mj-lt"/>
              </a:rPr>
              <a:t>Đặc tả dữ liệu cho bảng rating</a:t>
            </a:r>
            <a:endParaRPr lang="en-US" sz="2400" b="1">
              <a:solidFill>
                <a:schemeClr val="bg1">
                  <a:lumMod val="95000"/>
                </a:schemeClr>
              </a:solidFill>
              <a:latin typeface="+mj-lt"/>
            </a:endParaRPr>
          </a:p>
          <a:p>
            <a:endParaRPr lang="en-US" sz="2400" b="1">
              <a:solidFill>
                <a:schemeClr val="bg1">
                  <a:lumMod val="95000"/>
                </a:schemeClr>
              </a:solidFill>
              <a:latin typeface="+mj-lt"/>
            </a:endParaRPr>
          </a:p>
          <a:p>
            <a:endParaRPr lang="en-US" sz="2400" b="1">
              <a:solidFill>
                <a:schemeClr val="bg1">
                  <a:lumMod val="95000"/>
                </a:schemeClr>
              </a:solidFill>
              <a:latin typeface="+mj-lt"/>
            </a:endParaRPr>
          </a:p>
          <a:p>
            <a:endParaRPr lang="en-US" sz="2400" b="1" dirty="0">
              <a:solidFill>
                <a:schemeClr val="bg1">
                  <a:lumMod val="95000"/>
                </a:schemeClr>
              </a:solidFill>
              <a:latin typeface="+mj-lt"/>
            </a:endParaRPr>
          </a:p>
        </p:txBody>
      </p:sp>
      <p:sp>
        <p:nvSpPr>
          <p:cNvPr id="114" name="TextBox 113">
            <a:extLst>
              <a:ext uri="{FF2B5EF4-FFF2-40B4-BE49-F238E27FC236}">
                <a16:creationId xmlns:a16="http://schemas.microsoft.com/office/drawing/2014/main" id="{8294445F-D448-40F3-8F2A-FF2A29D292AC}"/>
              </a:ext>
            </a:extLst>
          </p:cNvPr>
          <p:cNvSpPr txBox="1"/>
          <p:nvPr/>
        </p:nvSpPr>
        <p:spPr>
          <a:xfrm>
            <a:off x="5833797" y="1183956"/>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7</a:t>
            </a:r>
          </a:p>
        </p:txBody>
      </p:sp>
      <p:sp>
        <p:nvSpPr>
          <p:cNvPr id="115" name="Oval 114">
            <a:extLst>
              <a:ext uri="{FF2B5EF4-FFF2-40B4-BE49-F238E27FC236}">
                <a16:creationId xmlns:a16="http://schemas.microsoft.com/office/drawing/2014/main" id="{0B137645-EFCA-46AE-9957-E8CD92BC8BBB}"/>
              </a:ext>
            </a:extLst>
          </p:cNvPr>
          <p:cNvSpPr/>
          <p:nvPr/>
        </p:nvSpPr>
        <p:spPr>
          <a:xfrm>
            <a:off x="5591340" y="3028172"/>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10B2A4A5-7B5B-4600-8B9C-202891C8CAD6}"/>
              </a:ext>
            </a:extLst>
          </p:cNvPr>
          <p:cNvCxnSpPr>
            <a:cxnSpLocks/>
          </p:cNvCxnSpPr>
          <p:nvPr/>
        </p:nvCxnSpPr>
        <p:spPr>
          <a:xfrm>
            <a:off x="6103951" y="398825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D8C657C-DA5D-4CCD-81EA-DE73E10F4FBD}"/>
              </a:ext>
            </a:extLst>
          </p:cNvPr>
          <p:cNvSpPr/>
          <p:nvPr/>
        </p:nvSpPr>
        <p:spPr>
          <a:xfrm>
            <a:off x="5719024" y="3155856"/>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TextBox 117">
            <a:extLst>
              <a:ext uri="{FF2B5EF4-FFF2-40B4-BE49-F238E27FC236}">
                <a16:creationId xmlns:a16="http://schemas.microsoft.com/office/drawing/2014/main" id="{E5B8AF58-5ECD-47EA-AA83-B442D7826F81}"/>
              </a:ext>
            </a:extLst>
          </p:cNvPr>
          <p:cNvSpPr txBox="1"/>
          <p:nvPr/>
        </p:nvSpPr>
        <p:spPr>
          <a:xfrm>
            <a:off x="5833797" y="3181256"/>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8</a:t>
            </a:r>
          </a:p>
        </p:txBody>
      </p:sp>
      <p:sp>
        <p:nvSpPr>
          <p:cNvPr id="120" name="TextBox 119">
            <a:extLst>
              <a:ext uri="{FF2B5EF4-FFF2-40B4-BE49-F238E27FC236}">
                <a16:creationId xmlns:a16="http://schemas.microsoft.com/office/drawing/2014/main" id="{58320C63-18AF-4069-B25C-D2DA88A64BAC}"/>
              </a:ext>
            </a:extLst>
          </p:cNvPr>
          <p:cNvSpPr txBox="1"/>
          <p:nvPr/>
        </p:nvSpPr>
        <p:spPr>
          <a:xfrm>
            <a:off x="1787656" y="3120982"/>
            <a:ext cx="3931368" cy="1938992"/>
          </a:xfrm>
          <a:prstGeom prst="rect">
            <a:avLst/>
          </a:prstGeom>
          <a:noFill/>
        </p:spPr>
        <p:txBody>
          <a:bodyPr wrap="square" rtlCol="0">
            <a:spAutoFit/>
          </a:bodyPr>
          <a:lstStyle>
            <a:defPPr>
              <a:defRPr lang="en-US"/>
            </a:defPPr>
            <a:lvl1pPr>
              <a:defRPr sz="2400" b="1">
                <a:solidFill>
                  <a:schemeClr val="bg1">
                    <a:lumMod val="95000"/>
                  </a:schemeClr>
                </a:solidFill>
                <a:latin typeface="+mj-lt"/>
              </a:defRPr>
            </a:lvl1pPr>
          </a:lstStyle>
          <a:p>
            <a:r>
              <a:rPr lang="nl-NL"/>
              <a:t>Đặc tả dữ liệu cho bảng roles</a:t>
            </a:r>
            <a:endParaRPr lang="en-US"/>
          </a:p>
          <a:p>
            <a:endParaRPr lang="en-US"/>
          </a:p>
          <a:p>
            <a:endParaRPr lang="en-US"/>
          </a:p>
          <a:p>
            <a:endParaRPr lang="en-US" dirty="0"/>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10319747" y="1677973"/>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012269" y="387331"/>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cxnSp>
        <p:nvCxnSpPr>
          <p:cNvPr id="29" name="Straight Connector 28">
            <a:extLst>
              <a:ext uri="{FF2B5EF4-FFF2-40B4-BE49-F238E27FC236}">
                <a16:creationId xmlns:a16="http://schemas.microsoft.com/office/drawing/2014/main" id="{21D25BEF-70F3-473C-B81B-9EED301A4F2C}"/>
              </a:ext>
            </a:extLst>
          </p:cNvPr>
          <p:cNvCxnSpPr>
            <a:cxnSpLocks/>
          </p:cNvCxnSpPr>
          <p:nvPr/>
        </p:nvCxnSpPr>
        <p:spPr>
          <a:xfrm>
            <a:off x="6103951" y="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AC3F5E4-D7DD-4439-BA25-FE0A5054DEA7}"/>
              </a:ext>
            </a:extLst>
          </p:cNvPr>
          <p:cNvSpPr/>
          <p:nvPr/>
        </p:nvSpPr>
        <p:spPr>
          <a:xfrm>
            <a:off x="5591340" y="5020245"/>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Oval 30">
            <a:extLst>
              <a:ext uri="{FF2B5EF4-FFF2-40B4-BE49-F238E27FC236}">
                <a16:creationId xmlns:a16="http://schemas.microsoft.com/office/drawing/2014/main" id="{2F399B65-5BBD-40EA-9110-0B5193F6342C}"/>
              </a:ext>
            </a:extLst>
          </p:cNvPr>
          <p:cNvSpPr/>
          <p:nvPr/>
        </p:nvSpPr>
        <p:spPr>
          <a:xfrm>
            <a:off x="5719024" y="5147929"/>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TextBox 33">
            <a:extLst>
              <a:ext uri="{FF2B5EF4-FFF2-40B4-BE49-F238E27FC236}">
                <a16:creationId xmlns:a16="http://schemas.microsoft.com/office/drawing/2014/main" id="{AC8A7AAC-1CB9-4D3A-90AC-7731E7D13B7F}"/>
              </a:ext>
            </a:extLst>
          </p:cNvPr>
          <p:cNvSpPr txBox="1"/>
          <p:nvPr/>
        </p:nvSpPr>
        <p:spPr>
          <a:xfrm>
            <a:off x="5833797" y="5173329"/>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9</a:t>
            </a:r>
          </a:p>
        </p:txBody>
      </p:sp>
      <p:sp>
        <p:nvSpPr>
          <p:cNvPr id="32" name="TextBox 31">
            <a:extLst>
              <a:ext uri="{FF2B5EF4-FFF2-40B4-BE49-F238E27FC236}">
                <a16:creationId xmlns:a16="http://schemas.microsoft.com/office/drawing/2014/main" id="{58320C63-18AF-4069-B25C-D2DA88A64BAC}"/>
              </a:ext>
            </a:extLst>
          </p:cNvPr>
          <p:cNvSpPr txBox="1"/>
          <p:nvPr/>
        </p:nvSpPr>
        <p:spPr>
          <a:xfrm>
            <a:off x="6806358" y="5059974"/>
            <a:ext cx="4085465" cy="2308324"/>
          </a:xfrm>
          <a:prstGeom prst="rect">
            <a:avLst/>
          </a:prstGeom>
          <a:noFill/>
        </p:spPr>
        <p:txBody>
          <a:bodyPr wrap="square" rtlCol="0">
            <a:spAutoFit/>
          </a:bodyPr>
          <a:lstStyle>
            <a:defPPr>
              <a:defRPr lang="en-US"/>
            </a:defPPr>
            <a:lvl1pPr>
              <a:defRPr sz="2400" b="1">
                <a:solidFill>
                  <a:schemeClr val="bg1">
                    <a:lumMod val="95000"/>
                  </a:schemeClr>
                </a:solidFill>
                <a:latin typeface="+mj-lt"/>
              </a:defRPr>
            </a:lvl1pPr>
          </a:lstStyle>
          <a:p>
            <a:r>
              <a:rPr lang="nl-NL" dirty="0" err="1"/>
              <a:t>Đặc</a:t>
            </a:r>
            <a:r>
              <a:rPr lang="nl-NL" dirty="0"/>
              <a:t> </a:t>
            </a:r>
            <a:r>
              <a:rPr lang="nl-NL" dirty="0" err="1"/>
              <a:t>tả</a:t>
            </a:r>
            <a:r>
              <a:rPr lang="nl-NL" dirty="0"/>
              <a:t> </a:t>
            </a:r>
            <a:r>
              <a:rPr lang="nl-NL" dirty="0" err="1"/>
              <a:t>dữ</a:t>
            </a:r>
            <a:r>
              <a:rPr lang="nl-NL" dirty="0"/>
              <a:t> </a:t>
            </a:r>
            <a:r>
              <a:rPr lang="nl-NL" dirty="0" err="1"/>
              <a:t>liệu</a:t>
            </a:r>
            <a:r>
              <a:rPr lang="nl-NL" dirty="0"/>
              <a:t> </a:t>
            </a:r>
            <a:r>
              <a:rPr lang="nl-NL" dirty="0" err="1"/>
              <a:t>cho</a:t>
            </a:r>
            <a:r>
              <a:rPr lang="nl-NL" dirty="0"/>
              <a:t> </a:t>
            </a:r>
            <a:r>
              <a:rPr lang="nl-NL" dirty="0" err="1"/>
              <a:t>bảng</a:t>
            </a:r>
            <a:r>
              <a:rPr lang="nl-NL" dirty="0"/>
              <a:t> user</a:t>
            </a:r>
            <a:endParaRPr lang="en-US" dirty="0"/>
          </a:p>
          <a:p>
            <a:endParaRPr lang="en-US" dirty="0"/>
          </a:p>
          <a:p>
            <a:endParaRPr lang="en-US" dirty="0"/>
          </a:p>
          <a:p>
            <a:endParaRPr lang="en-US" dirty="0"/>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31" y="1169998"/>
            <a:ext cx="5528409" cy="719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483" y="3362126"/>
            <a:ext cx="5190758" cy="346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48" y="5092978"/>
            <a:ext cx="5249374" cy="103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81432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250"/>
                                        <p:tgtEl>
                                          <p:spTgt spid="29"/>
                                        </p:tgtEl>
                                      </p:cBhvr>
                                    </p:animEffect>
                                  </p:childTnLst>
                                </p:cTn>
                              </p:par>
                            </p:childTnLst>
                          </p:cTn>
                        </p:par>
                        <p:par>
                          <p:cTn id="8" fill="hold">
                            <p:stCondLst>
                              <p:cond delay="250"/>
                            </p:stCondLst>
                            <p:childTnLst>
                              <p:par>
                                <p:cTn id="9" presetID="5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Effect transition="in" filter="fade">
                                      <p:cBhvr>
                                        <p:cTn id="13" dur="500"/>
                                        <p:tgtEl>
                                          <p:spTgt spid="43"/>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7"/>
                                        </p:tgtEl>
                                        <p:attrNameLst>
                                          <p:attrName>style.visibility</p:attrName>
                                        </p:attrNameLst>
                                      </p:cBhvr>
                                      <p:to>
                                        <p:strVal val="visible"/>
                                      </p:to>
                                    </p:set>
                                    <p:anim calcmode="lin" valueType="num">
                                      <p:cBhvr>
                                        <p:cTn id="16" dur="500" fill="hold"/>
                                        <p:tgtEl>
                                          <p:spTgt spid="47"/>
                                        </p:tgtEl>
                                        <p:attrNameLst>
                                          <p:attrName>ppt_w</p:attrName>
                                        </p:attrNameLst>
                                      </p:cBhvr>
                                      <p:tavLst>
                                        <p:tav tm="0">
                                          <p:val>
                                            <p:fltVal val="0"/>
                                          </p:val>
                                        </p:tav>
                                        <p:tav tm="100000">
                                          <p:val>
                                            <p:strVal val="#ppt_w"/>
                                          </p:val>
                                        </p:tav>
                                      </p:tavLst>
                                    </p:anim>
                                    <p:anim calcmode="lin" valueType="num">
                                      <p:cBhvr>
                                        <p:cTn id="17" dur="500" fill="hold"/>
                                        <p:tgtEl>
                                          <p:spTgt spid="47"/>
                                        </p:tgtEl>
                                        <p:attrNameLst>
                                          <p:attrName>ppt_h</p:attrName>
                                        </p:attrNameLst>
                                      </p:cBhvr>
                                      <p:tavLst>
                                        <p:tav tm="0">
                                          <p:val>
                                            <p:fltVal val="0"/>
                                          </p:val>
                                        </p:tav>
                                        <p:tav tm="100000">
                                          <p:val>
                                            <p:strVal val="#ppt_h"/>
                                          </p:val>
                                        </p:tav>
                                      </p:tavLst>
                                    </p:anim>
                                    <p:animEffect transition="in" filter="fade">
                                      <p:cBhvr>
                                        <p:cTn id="18" dur="500"/>
                                        <p:tgtEl>
                                          <p:spTgt spid="47"/>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cBhvr additive="base">
                                        <p:cTn id="26" dur="500" fill="hold"/>
                                        <p:tgtEl>
                                          <p:spTgt spid="71"/>
                                        </p:tgtEl>
                                        <p:attrNameLst>
                                          <p:attrName>ppt_x</p:attrName>
                                        </p:attrNameLst>
                                      </p:cBhvr>
                                      <p:tavLst>
                                        <p:tav tm="0">
                                          <p:val>
                                            <p:strVal val="1+#ppt_w/2"/>
                                          </p:val>
                                        </p:tav>
                                        <p:tav tm="100000">
                                          <p:val>
                                            <p:strVal val="#ppt_x"/>
                                          </p:val>
                                        </p:tav>
                                      </p:tavLst>
                                    </p:anim>
                                    <p:anim calcmode="lin" valueType="num">
                                      <p:cBhvr additive="base">
                                        <p:cTn id="27"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250"/>
                                        <p:tgtEl>
                                          <p:spTgt spid="3"/>
                                        </p:tgtEl>
                                      </p:cBhvr>
                                    </p:animEffect>
                                  </p:childTnLst>
                                </p:cTn>
                              </p:par>
                            </p:childTnLst>
                          </p:cTn>
                        </p:par>
                        <p:par>
                          <p:cTn id="33" fill="hold">
                            <p:stCondLst>
                              <p:cond delay="250"/>
                            </p:stCondLst>
                            <p:childTnLst>
                              <p:par>
                                <p:cTn id="34" presetID="53" presetClass="entr" presetSubtype="16" fill="hold" grpId="0" nodeType="afterEffect">
                                  <p:stCondLst>
                                    <p:cond delay="0"/>
                                  </p:stCondLst>
                                  <p:childTnLst>
                                    <p:set>
                                      <p:cBhvr>
                                        <p:cTn id="35" dur="1" fill="hold">
                                          <p:stCondLst>
                                            <p:cond delay="0"/>
                                          </p:stCondLst>
                                        </p:cTn>
                                        <p:tgtEl>
                                          <p:spTgt spid="115"/>
                                        </p:tgtEl>
                                        <p:attrNameLst>
                                          <p:attrName>style.visibility</p:attrName>
                                        </p:attrNameLst>
                                      </p:cBhvr>
                                      <p:to>
                                        <p:strVal val="visible"/>
                                      </p:to>
                                    </p:set>
                                    <p:anim calcmode="lin" valueType="num">
                                      <p:cBhvr>
                                        <p:cTn id="36" dur="500" fill="hold"/>
                                        <p:tgtEl>
                                          <p:spTgt spid="115"/>
                                        </p:tgtEl>
                                        <p:attrNameLst>
                                          <p:attrName>ppt_w</p:attrName>
                                        </p:attrNameLst>
                                      </p:cBhvr>
                                      <p:tavLst>
                                        <p:tav tm="0">
                                          <p:val>
                                            <p:fltVal val="0"/>
                                          </p:val>
                                        </p:tav>
                                        <p:tav tm="100000">
                                          <p:val>
                                            <p:strVal val="#ppt_w"/>
                                          </p:val>
                                        </p:tav>
                                      </p:tavLst>
                                    </p:anim>
                                    <p:anim calcmode="lin" valueType="num">
                                      <p:cBhvr>
                                        <p:cTn id="37" dur="500" fill="hold"/>
                                        <p:tgtEl>
                                          <p:spTgt spid="115"/>
                                        </p:tgtEl>
                                        <p:attrNameLst>
                                          <p:attrName>ppt_h</p:attrName>
                                        </p:attrNameLst>
                                      </p:cBhvr>
                                      <p:tavLst>
                                        <p:tav tm="0">
                                          <p:val>
                                            <p:fltVal val="0"/>
                                          </p:val>
                                        </p:tav>
                                        <p:tav tm="100000">
                                          <p:val>
                                            <p:strVal val="#ppt_h"/>
                                          </p:val>
                                        </p:tav>
                                      </p:tavLst>
                                    </p:anim>
                                    <p:animEffect transition="in" filter="fade">
                                      <p:cBhvr>
                                        <p:cTn id="38" dur="500"/>
                                        <p:tgtEl>
                                          <p:spTgt spid="115"/>
                                        </p:tgtEl>
                                      </p:cBhvr>
                                    </p:animEffect>
                                  </p:childTnLst>
                                </p:cTn>
                              </p:par>
                              <p:par>
                                <p:cTn id="39" presetID="53" presetClass="entr" presetSubtype="16" fill="hold" grpId="0" nodeType="withEffect">
                                  <p:stCondLst>
                                    <p:cond delay="250"/>
                                  </p:stCondLst>
                                  <p:childTnLst>
                                    <p:set>
                                      <p:cBhvr>
                                        <p:cTn id="40" dur="1" fill="hold">
                                          <p:stCondLst>
                                            <p:cond delay="0"/>
                                          </p:stCondLst>
                                        </p:cTn>
                                        <p:tgtEl>
                                          <p:spTgt spid="117"/>
                                        </p:tgtEl>
                                        <p:attrNameLst>
                                          <p:attrName>style.visibility</p:attrName>
                                        </p:attrNameLst>
                                      </p:cBhvr>
                                      <p:to>
                                        <p:strVal val="visible"/>
                                      </p:to>
                                    </p:set>
                                    <p:anim calcmode="lin" valueType="num">
                                      <p:cBhvr>
                                        <p:cTn id="41" dur="500" fill="hold"/>
                                        <p:tgtEl>
                                          <p:spTgt spid="117"/>
                                        </p:tgtEl>
                                        <p:attrNameLst>
                                          <p:attrName>ppt_w</p:attrName>
                                        </p:attrNameLst>
                                      </p:cBhvr>
                                      <p:tavLst>
                                        <p:tav tm="0">
                                          <p:val>
                                            <p:fltVal val="0"/>
                                          </p:val>
                                        </p:tav>
                                        <p:tav tm="100000">
                                          <p:val>
                                            <p:strVal val="#ppt_w"/>
                                          </p:val>
                                        </p:tav>
                                      </p:tavLst>
                                    </p:anim>
                                    <p:anim calcmode="lin" valueType="num">
                                      <p:cBhvr>
                                        <p:cTn id="42" dur="500" fill="hold"/>
                                        <p:tgtEl>
                                          <p:spTgt spid="117"/>
                                        </p:tgtEl>
                                        <p:attrNameLst>
                                          <p:attrName>ppt_h</p:attrName>
                                        </p:attrNameLst>
                                      </p:cBhvr>
                                      <p:tavLst>
                                        <p:tav tm="0">
                                          <p:val>
                                            <p:fltVal val="0"/>
                                          </p:val>
                                        </p:tav>
                                        <p:tav tm="100000">
                                          <p:val>
                                            <p:strVal val="#ppt_h"/>
                                          </p:val>
                                        </p:tav>
                                      </p:tavLst>
                                    </p:anim>
                                    <p:animEffect transition="in" filter="fade">
                                      <p:cBhvr>
                                        <p:cTn id="43" dur="500"/>
                                        <p:tgtEl>
                                          <p:spTgt spid="117"/>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18"/>
                                        </p:tgtEl>
                                        <p:attrNameLst>
                                          <p:attrName>style.visibility</p:attrName>
                                        </p:attrNameLst>
                                      </p:cBhvr>
                                      <p:to>
                                        <p:strVal val="visible"/>
                                      </p:to>
                                    </p:set>
                                    <p:animEffect transition="in" filter="fade">
                                      <p:cBhvr>
                                        <p:cTn id="47" dur="500"/>
                                        <p:tgtEl>
                                          <p:spTgt spid="118"/>
                                        </p:tgtEl>
                                      </p:cBhvr>
                                    </p:animEffect>
                                  </p:childTnLst>
                                </p:cTn>
                              </p:par>
                            </p:childTnLst>
                          </p:cTn>
                        </p:par>
                        <p:par>
                          <p:cTn id="48" fill="hold">
                            <p:stCondLst>
                              <p:cond delay="1500"/>
                            </p:stCondLst>
                            <p:childTnLst>
                              <p:par>
                                <p:cTn id="49" presetID="2" presetClass="entr" presetSubtype="8" fill="hold" grpId="0" nodeType="afterEffect">
                                  <p:stCondLst>
                                    <p:cond delay="0"/>
                                  </p:stCondLst>
                                  <p:childTnLst>
                                    <p:set>
                                      <p:cBhvr>
                                        <p:cTn id="50" dur="1" fill="hold">
                                          <p:stCondLst>
                                            <p:cond delay="0"/>
                                          </p:stCondLst>
                                        </p:cTn>
                                        <p:tgtEl>
                                          <p:spTgt spid="120"/>
                                        </p:tgtEl>
                                        <p:attrNameLst>
                                          <p:attrName>style.visibility</p:attrName>
                                        </p:attrNameLst>
                                      </p:cBhvr>
                                      <p:to>
                                        <p:strVal val="visible"/>
                                      </p:to>
                                    </p:set>
                                    <p:anim calcmode="lin" valueType="num">
                                      <p:cBhvr additive="base">
                                        <p:cTn id="51" dur="500" fill="hold"/>
                                        <p:tgtEl>
                                          <p:spTgt spid="120"/>
                                        </p:tgtEl>
                                        <p:attrNameLst>
                                          <p:attrName>ppt_x</p:attrName>
                                        </p:attrNameLst>
                                      </p:cBhvr>
                                      <p:tavLst>
                                        <p:tav tm="0">
                                          <p:val>
                                            <p:strVal val="0-#ppt_w/2"/>
                                          </p:val>
                                        </p:tav>
                                        <p:tav tm="100000">
                                          <p:val>
                                            <p:strVal val="#ppt_x"/>
                                          </p:val>
                                        </p:tav>
                                      </p:tavLst>
                                    </p:anim>
                                    <p:anim calcmode="lin" valueType="num">
                                      <p:cBhvr additive="base">
                                        <p:cTn id="52" dur="500" fill="hold"/>
                                        <p:tgtEl>
                                          <p:spTgt spid="120"/>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16"/>
                                        </p:tgtEl>
                                        <p:attrNameLst>
                                          <p:attrName>style.visibility</p:attrName>
                                        </p:attrNameLst>
                                      </p:cBhvr>
                                      <p:to>
                                        <p:strVal val="visible"/>
                                      </p:to>
                                    </p:set>
                                    <p:animEffect transition="in" filter="wipe(up)">
                                      <p:cBhvr>
                                        <p:cTn id="57" dur="250"/>
                                        <p:tgtEl>
                                          <p:spTgt spid="116"/>
                                        </p:tgtEl>
                                      </p:cBhvr>
                                    </p:animEffect>
                                  </p:childTnLst>
                                </p:cTn>
                              </p:par>
                            </p:childTnLst>
                          </p:cTn>
                        </p:par>
                        <p:par>
                          <p:cTn id="58" fill="hold">
                            <p:stCondLst>
                              <p:cond delay="250"/>
                            </p:stCondLst>
                            <p:childTnLst>
                              <p:par>
                                <p:cTn id="59" presetID="53" presetClass="entr" presetSubtype="16" fill="hold" grpId="0" nodeType="after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p:cTn id="61" dur="500" fill="hold"/>
                                        <p:tgtEl>
                                          <p:spTgt spid="30"/>
                                        </p:tgtEl>
                                        <p:attrNameLst>
                                          <p:attrName>ppt_w</p:attrName>
                                        </p:attrNameLst>
                                      </p:cBhvr>
                                      <p:tavLst>
                                        <p:tav tm="0">
                                          <p:val>
                                            <p:fltVal val="0"/>
                                          </p:val>
                                        </p:tav>
                                        <p:tav tm="100000">
                                          <p:val>
                                            <p:strVal val="#ppt_w"/>
                                          </p:val>
                                        </p:tav>
                                      </p:tavLst>
                                    </p:anim>
                                    <p:anim calcmode="lin" valueType="num">
                                      <p:cBhvr>
                                        <p:cTn id="62" dur="500" fill="hold"/>
                                        <p:tgtEl>
                                          <p:spTgt spid="30"/>
                                        </p:tgtEl>
                                        <p:attrNameLst>
                                          <p:attrName>ppt_h</p:attrName>
                                        </p:attrNameLst>
                                      </p:cBhvr>
                                      <p:tavLst>
                                        <p:tav tm="0">
                                          <p:val>
                                            <p:fltVal val="0"/>
                                          </p:val>
                                        </p:tav>
                                        <p:tav tm="100000">
                                          <p:val>
                                            <p:strVal val="#ppt_h"/>
                                          </p:val>
                                        </p:tav>
                                      </p:tavLst>
                                    </p:anim>
                                    <p:animEffect transition="in" filter="fade">
                                      <p:cBhvr>
                                        <p:cTn id="63" dur="500"/>
                                        <p:tgtEl>
                                          <p:spTgt spid="3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31"/>
                                        </p:tgtEl>
                                        <p:attrNameLst>
                                          <p:attrName>style.visibility</p:attrName>
                                        </p:attrNameLst>
                                      </p:cBhvr>
                                      <p:to>
                                        <p:strVal val="visible"/>
                                      </p:to>
                                    </p:set>
                                    <p:anim calcmode="lin" valueType="num">
                                      <p:cBhvr>
                                        <p:cTn id="66" dur="500" fill="hold"/>
                                        <p:tgtEl>
                                          <p:spTgt spid="31"/>
                                        </p:tgtEl>
                                        <p:attrNameLst>
                                          <p:attrName>ppt_w</p:attrName>
                                        </p:attrNameLst>
                                      </p:cBhvr>
                                      <p:tavLst>
                                        <p:tav tm="0">
                                          <p:val>
                                            <p:fltVal val="0"/>
                                          </p:val>
                                        </p:tav>
                                        <p:tav tm="100000">
                                          <p:val>
                                            <p:strVal val="#ppt_w"/>
                                          </p:val>
                                        </p:tav>
                                      </p:tavLst>
                                    </p:anim>
                                    <p:anim calcmode="lin" valueType="num">
                                      <p:cBhvr>
                                        <p:cTn id="67" dur="500" fill="hold"/>
                                        <p:tgtEl>
                                          <p:spTgt spid="31"/>
                                        </p:tgtEl>
                                        <p:attrNameLst>
                                          <p:attrName>ppt_h</p:attrName>
                                        </p:attrNameLst>
                                      </p:cBhvr>
                                      <p:tavLst>
                                        <p:tav tm="0">
                                          <p:val>
                                            <p:fltVal val="0"/>
                                          </p:val>
                                        </p:tav>
                                        <p:tav tm="100000">
                                          <p:val>
                                            <p:strVal val="#ppt_h"/>
                                          </p:val>
                                        </p:tav>
                                      </p:tavLst>
                                    </p:anim>
                                    <p:animEffect transition="in" filter="fade">
                                      <p:cBhvr>
                                        <p:cTn id="68" dur="500"/>
                                        <p:tgtEl>
                                          <p:spTgt spid="31"/>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par>
                          <p:cTn id="73" fill="hold">
                            <p:stCondLst>
                              <p:cond delay="1500"/>
                            </p:stCondLst>
                            <p:childTnLst>
                              <p:par>
                                <p:cTn id="74" presetID="2" presetClass="entr" presetSubtype="8" fill="hold" grpId="0" nodeType="afterEffect">
                                  <p:stCondLst>
                                    <p:cond delay="0"/>
                                  </p:stCondLst>
                                  <p:childTnLst>
                                    <p:set>
                                      <p:cBhvr>
                                        <p:cTn id="75" dur="1" fill="hold">
                                          <p:stCondLst>
                                            <p:cond delay="0"/>
                                          </p:stCondLst>
                                        </p:cTn>
                                        <p:tgtEl>
                                          <p:spTgt spid="32"/>
                                        </p:tgtEl>
                                        <p:attrNameLst>
                                          <p:attrName>style.visibility</p:attrName>
                                        </p:attrNameLst>
                                      </p:cBhvr>
                                      <p:to>
                                        <p:strVal val="visible"/>
                                      </p:to>
                                    </p:set>
                                    <p:anim calcmode="lin" valueType="num">
                                      <p:cBhvr additive="base">
                                        <p:cTn id="76" dur="500" fill="hold"/>
                                        <p:tgtEl>
                                          <p:spTgt spid="32"/>
                                        </p:tgtEl>
                                        <p:attrNameLst>
                                          <p:attrName>ppt_x</p:attrName>
                                        </p:attrNameLst>
                                      </p:cBhvr>
                                      <p:tavLst>
                                        <p:tav tm="0">
                                          <p:val>
                                            <p:strVal val="0-#ppt_w/2"/>
                                          </p:val>
                                        </p:tav>
                                        <p:tav tm="100000">
                                          <p:val>
                                            <p:strVal val="#ppt_x"/>
                                          </p:val>
                                        </p:tav>
                                      </p:tavLst>
                                    </p:anim>
                                    <p:anim calcmode="lin" valueType="num">
                                      <p:cBhvr additive="base">
                                        <p:cTn id="77"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71" grpId="0"/>
      <p:bldP spid="114" grpId="0"/>
      <p:bldP spid="115" grpId="0" animBg="1"/>
      <p:bldP spid="117" grpId="0" animBg="1"/>
      <p:bldP spid="118" grpId="0"/>
      <p:bldP spid="120" grpId="0"/>
      <p:bldP spid="30" grpId="0" animBg="1"/>
      <p:bldP spid="31" grpId="0" animBg="1"/>
      <p:bldP spid="34"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937538" y="1230986"/>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2914393" y="300437"/>
            <a:ext cx="6638882" cy="784830"/>
          </a:xfrm>
          <a:prstGeom prst="rect">
            <a:avLst/>
          </a:prstGeom>
          <a:noFill/>
        </p:spPr>
        <p:txBody>
          <a:bodyPr wrap="square" rtlCol="0">
            <a:spAutoFit/>
          </a:bodyPr>
          <a:lstStyle/>
          <a:p>
            <a:pPr algn="ctr"/>
            <a:r>
              <a:rPr lang="en-US" sz="4500" b="1">
                <a:solidFill>
                  <a:schemeClr val="bg1">
                    <a:lumMod val="95000"/>
                  </a:schemeClr>
                </a:solidFill>
                <a:latin typeface="+mj-lt"/>
              </a:rPr>
              <a:t>THIẾT KẾ CÁC GÓI</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27" y="1792833"/>
            <a:ext cx="2189163"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6298" y="1792834"/>
            <a:ext cx="1755775"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897" y="1792834"/>
            <a:ext cx="1944687" cy="210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4354" y="1792834"/>
            <a:ext cx="1920875"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7671" y="1863642"/>
            <a:ext cx="192087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2896298" y="4075089"/>
            <a:ext cx="2273983" cy="369332"/>
          </a:xfrm>
          <a:prstGeom prst="rect">
            <a:avLst/>
          </a:prstGeom>
          <a:noFill/>
        </p:spPr>
        <p:txBody>
          <a:bodyPr wrap="square" rtlCol="0">
            <a:spAutoFit/>
          </a:bodyPr>
          <a:lstStyle/>
          <a:p>
            <a:endParaRPr lang="en-US"/>
          </a:p>
        </p:txBody>
      </p:sp>
      <p:sp>
        <p:nvSpPr>
          <p:cNvPr id="22" name="TextBox 21"/>
          <p:cNvSpPr txBox="1"/>
          <p:nvPr/>
        </p:nvSpPr>
        <p:spPr>
          <a:xfrm>
            <a:off x="269116" y="3726931"/>
            <a:ext cx="2273983" cy="646331"/>
          </a:xfrm>
          <a:prstGeom prst="rect">
            <a:avLst/>
          </a:prstGeom>
          <a:noFill/>
        </p:spPr>
        <p:txBody>
          <a:bodyPr wrap="square" rtlCol="0">
            <a:spAutoFit/>
          </a:bodyPr>
          <a:lstStyle/>
          <a:p>
            <a:pPr algn="ctr"/>
            <a:r>
              <a:rPr lang="nl-NL" b="1">
                <a:solidFill>
                  <a:schemeClr val="bg1">
                    <a:lumMod val="95000"/>
                  </a:schemeClr>
                </a:solidFill>
                <a:latin typeface="+mj-lt"/>
              </a:rPr>
              <a:t>Sơ đồ các package</a:t>
            </a:r>
            <a:endParaRPr lang="en-US" b="1">
              <a:solidFill>
                <a:schemeClr val="bg1">
                  <a:lumMod val="95000"/>
                </a:schemeClr>
              </a:solidFill>
              <a:latin typeface="+mj-lt"/>
            </a:endParaRPr>
          </a:p>
          <a:p>
            <a:endParaRPr lang="en-US"/>
          </a:p>
        </p:txBody>
      </p:sp>
      <p:sp>
        <p:nvSpPr>
          <p:cNvPr id="23" name="TextBox 22"/>
          <p:cNvSpPr txBox="1"/>
          <p:nvPr/>
        </p:nvSpPr>
        <p:spPr>
          <a:xfrm>
            <a:off x="2637193" y="3737855"/>
            <a:ext cx="2273983" cy="1477328"/>
          </a:xfrm>
          <a:prstGeom prst="rect">
            <a:avLst/>
          </a:prstGeom>
          <a:noFill/>
        </p:spPr>
        <p:txBody>
          <a:bodyPr wrap="square" rtlCol="0">
            <a:spAutoFit/>
          </a:bodyPr>
          <a:lstStyle/>
          <a:p>
            <a:endParaRPr lang="nl-NL"/>
          </a:p>
          <a:p>
            <a:pPr algn="ctr"/>
            <a:r>
              <a:rPr lang="nl-NL" b="1">
                <a:solidFill>
                  <a:schemeClr val="bg1">
                    <a:lumMod val="95000"/>
                  </a:schemeClr>
                </a:solidFill>
                <a:latin typeface="+mj-lt"/>
              </a:rPr>
              <a:t>Sơ đồ package cho gói model</a:t>
            </a:r>
            <a:endParaRPr lang="en-US" b="1">
              <a:solidFill>
                <a:schemeClr val="bg1">
                  <a:lumMod val="95000"/>
                </a:schemeClr>
              </a:solidFill>
              <a:latin typeface="+mj-lt"/>
            </a:endParaRPr>
          </a:p>
          <a:p>
            <a:pPr algn="ctr"/>
            <a:endParaRPr lang="en-US" b="1">
              <a:solidFill>
                <a:schemeClr val="bg1">
                  <a:lumMod val="95000"/>
                </a:schemeClr>
              </a:solidFill>
              <a:latin typeface="+mj-lt"/>
            </a:endParaRPr>
          </a:p>
          <a:p>
            <a:pPr algn="ctr"/>
            <a:endParaRPr lang="en-US" b="1">
              <a:solidFill>
                <a:schemeClr val="bg1">
                  <a:lumMod val="95000"/>
                </a:schemeClr>
              </a:solidFill>
              <a:latin typeface="+mj-lt"/>
            </a:endParaRPr>
          </a:p>
        </p:txBody>
      </p:sp>
      <p:sp>
        <p:nvSpPr>
          <p:cNvPr id="24" name="TextBox 23"/>
          <p:cNvSpPr txBox="1"/>
          <p:nvPr/>
        </p:nvSpPr>
        <p:spPr>
          <a:xfrm>
            <a:off x="4948363" y="4066308"/>
            <a:ext cx="2273983" cy="1200329"/>
          </a:xfrm>
          <a:prstGeom prst="rect">
            <a:avLst/>
          </a:prstGeom>
          <a:noFill/>
        </p:spPr>
        <p:txBody>
          <a:bodyPr wrap="square" rtlCol="0">
            <a:spAutoFit/>
          </a:bodyPr>
          <a:lstStyle/>
          <a:p>
            <a:pPr algn="ctr"/>
            <a:r>
              <a:rPr lang="nl-NL" b="1">
                <a:solidFill>
                  <a:schemeClr val="bg1">
                    <a:lumMod val="95000"/>
                  </a:schemeClr>
                </a:solidFill>
                <a:latin typeface="+mj-lt"/>
              </a:rPr>
              <a:t>Sơ đồ package cho gói repository</a:t>
            </a:r>
            <a:endParaRPr lang="en-US" b="1">
              <a:solidFill>
                <a:schemeClr val="bg1">
                  <a:lumMod val="95000"/>
                </a:schemeClr>
              </a:solidFill>
              <a:latin typeface="+mj-lt"/>
            </a:endParaRPr>
          </a:p>
          <a:p>
            <a:endParaRPr lang="en-US"/>
          </a:p>
          <a:p>
            <a:endParaRPr lang="en-US"/>
          </a:p>
        </p:txBody>
      </p:sp>
      <p:sp>
        <p:nvSpPr>
          <p:cNvPr id="25" name="TextBox 24"/>
          <p:cNvSpPr txBox="1"/>
          <p:nvPr/>
        </p:nvSpPr>
        <p:spPr>
          <a:xfrm>
            <a:off x="7663555" y="3956258"/>
            <a:ext cx="2273983" cy="1200329"/>
          </a:xfrm>
          <a:prstGeom prst="rect">
            <a:avLst/>
          </a:prstGeom>
          <a:noFill/>
        </p:spPr>
        <p:txBody>
          <a:bodyPr wrap="square" rtlCol="0">
            <a:spAutoFit/>
          </a:bodyPr>
          <a:lstStyle/>
          <a:p>
            <a:pPr algn="ctr"/>
            <a:r>
              <a:rPr lang="nl-NL" b="1">
                <a:solidFill>
                  <a:schemeClr val="bg1">
                    <a:lumMod val="95000"/>
                  </a:schemeClr>
                </a:solidFill>
                <a:latin typeface="+mj-lt"/>
              </a:rPr>
              <a:t>Sơ đồ package cho gói controller</a:t>
            </a:r>
            <a:endParaRPr lang="en-US" b="1">
              <a:solidFill>
                <a:schemeClr val="bg1">
                  <a:lumMod val="95000"/>
                </a:schemeClr>
              </a:solidFill>
              <a:latin typeface="+mj-lt"/>
            </a:endParaRPr>
          </a:p>
          <a:p>
            <a:endParaRPr lang="en-US"/>
          </a:p>
          <a:p>
            <a:endParaRPr lang="en-US"/>
          </a:p>
        </p:txBody>
      </p:sp>
      <p:sp>
        <p:nvSpPr>
          <p:cNvPr id="26" name="TextBox 25"/>
          <p:cNvSpPr txBox="1"/>
          <p:nvPr/>
        </p:nvSpPr>
        <p:spPr>
          <a:xfrm>
            <a:off x="9970201" y="2236714"/>
            <a:ext cx="2273983" cy="1200329"/>
          </a:xfrm>
          <a:prstGeom prst="rect">
            <a:avLst/>
          </a:prstGeom>
          <a:noFill/>
        </p:spPr>
        <p:txBody>
          <a:bodyPr wrap="square" rtlCol="0">
            <a:spAutoFit/>
          </a:bodyPr>
          <a:lstStyle/>
          <a:p>
            <a:pPr algn="ctr"/>
            <a:r>
              <a:rPr lang="nl-NL" b="1">
                <a:solidFill>
                  <a:schemeClr val="bg1">
                    <a:lumMod val="95000"/>
                  </a:schemeClr>
                </a:solidFill>
                <a:latin typeface="+mj-lt"/>
              </a:rPr>
              <a:t>Sơ đồ package cho gói schedule</a:t>
            </a:r>
            <a:endParaRPr lang="en-US" b="1">
              <a:solidFill>
                <a:schemeClr val="bg1">
                  <a:lumMod val="95000"/>
                </a:schemeClr>
              </a:solidFill>
              <a:latin typeface="+mj-lt"/>
            </a:endParaRPr>
          </a:p>
          <a:p>
            <a:endParaRPr lang="en-US"/>
          </a:p>
          <a:p>
            <a:endParaRPr lang="en-US"/>
          </a:p>
        </p:txBody>
      </p:sp>
    </p:spTree>
    <p:extLst>
      <p:ext uri="{BB962C8B-B14F-4D97-AF65-F5344CB8AC3E}">
        <p14:creationId xmlns:p14="http://schemas.microsoft.com/office/powerpoint/2010/main" val="1062679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D09256-2360-4931-A15C-894E2F25F29D}"/>
              </a:ext>
            </a:extLst>
          </p:cNvPr>
          <p:cNvSpPr/>
          <p:nvPr/>
        </p:nvSpPr>
        <p:spPr>
          <a:xfrm>
            <a:off x="0" y="0"/>
            <a:ext cx="6095999" cy="6858000"/>
          </a:xfrm>
          <a:prstGeom prst="rect">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Rectangle: Rounded Corners 4">
            <a:extLst>
              <a:ext uri="{FF2B5EF4-FFF2-40B4-BE49-F238E27FC236}">
                <a16:creationId xmlns:a16="http://schemas.microsoft.com/office/drawing/2014/main" id="{C4C6562D-805D-4DCF-9F0A-CE0275A17EDE}"/>
              </a:ext>
            </a:extLst>
          </p:cNvPr>
          <p:cNvSpPr/>
          <p:nvPr/>
        </p:nvSpPr>
        <p:spPr>
          <a:xfrm>
            <a:off x="1680892" y="1769417"/>
            <a:ext cx="3046979" cy="459898"/>
          </a:xfrm>
          <a:prstGeom prst="roundRect">
            <a:avLst>
              <a:gd name="adj" fmla="val 50000"/>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latin typeface="+mj-lt"/>
              </a:rPr>
              <a:t> Xây dựng chương trình minh họa</a:t>
            </a:r>
            <a:endParaRPr lang="en-US" sz="1500" b="1" dirty="0">
              <a:latin typeface="+mj-lt"/>
            </a:endParaRPr>
          </a:p>
        </p:txBody>
      </p:sp>
      <p:sp>
        <p:nvSpPr>
          <p:cNvPr id="9" name="TextBox 8">
            <a:extLst>
              <a:ext uri="{FF2B5EF4-FFF2-40B4-BE49-F238E27FC236}">
                <a16:creationId xmlns:a16="http://schemas.microsoft.com/office/drawing/2014/main" id="{D72F2E84-2961-4323-B516-36F4BF0812BD}"/>
              </a:ext>
            </a:extLst>
          </p:cNvPr>
          <p:cNvSpPr txBox="1"/>
          <p:nvPr/>
        </p:nvSpPr>
        <p:spPr>
          <a:xfrm>
            <a:off x="624372" y="2266950"/>
            <a:ext cx="4912360" cy="1323439"/>
          </a:xfrm>
          <a:prstGeom prst="rect">
            <a:avLst/>
          </a:prstGeom>
          <a:noFill/>
        </p:spPr>
        <p:txBody>
          <a:bodyPr wrap="square" rtlCol="0">
            <a:spAutoFit/>
          </a:bodyPr>
          <a:lstStyle/>
          <a:p>
            <a:pPr algn="ctr"/>
            <a:r>
              <a:rPr lang="vi-VN" sz="8000" b="1" dirty="0">
                <a:solidFill>
                  <a:srgbClr val="837AD9"/>
                </a:solidFill>
                <a:latin typeface="+mj-lt"/>
              </a:rPr>
              <a:t>1</a:t>
            </a:r>
            <a:r>
              <a:rPr lang="en-US" sz="8000" b="1" dirty="0">
                <a:solidFill>
                  <a:srgbClr val="837AD9"/>
                </a:solidFill>
                <a:latin typeface="+mj-lt"/>
              </a:rPr>
              <a:t>.</a:t>
            </a:r>
            <a:r>
              <a:rPr lang="vi-VN" sz="8000" b="1" dirty="0">
                <a:solidFill>
                  <a:srgbClr val="837AD9"/>
                </a:solidFill>
                <a:latin typeface="+mj-lt"/>
              </a:rPr>
              <a:t>2</a:t>
            </a:r>
            <a:r>
              <a:rPr lang="en-US" sz="8000" b="1" dirty="0">
                <a:solidFill>
                  <a:srgbClr val="837AD9"/>
                </a:solidFill>
                <a:latin typeface="+mj-lt"/>
              </a:rPr>
              <a:t>.</a:t>
            </a:r>
            <a:r>
              <a:rPr lang="vi-VN" sz="8000" b="1" dirty="0">
                <a:solidFill>
                  <a:schemeClr val="bg1"/>
                </a:solidFill>
                <a:latin typeface="+mj-lt"/>
              </a:rPr>
              <a:t>3</a:t>
            </a:r>
            <a:r>
              <a:rPr lang="en-US" sz="8000" b="1" dirty="0">
                <a:solidFill>
                  <a:schemeClr val="bg1"/>
                </a:solidFill>
                <a:latin typeface="+mj-lt"/>
              </a:rPr>
              <a:t>.</a:t>
            </a:r>
            <a:r>
              <a:rPr lang="vi-VN" sz="8000" b="1" dirty="0">
                <a:solidFill>
                  <a:srgbClr val="837AD9"/>
                </a:solidFill>
                <a:latin typeface="+mj-lt"/>
              </a:rPr>
              <a:t>4</a:t>
            </a:r>
            <a:r>
              <a:rPr lang="en-US" sz="8000" b="1" dirty="0">
                <a:solidFill>
                  <a:srgbClr val="837AD9"/>
                </a:solidFill>
                <a:latin typeface="+mj-lt"/>
              </a:rPr>
              <a:t>.</a:t>
            </a:r>
            <a:r>
              <a:rPr lang="vi-VN" sz="8000" b="1" dirty="0">
                <a:solidFill>
                  <a:srgbClr val="837AD9"/>
                </a:solidFill>
                <a:latin typeface="+mj-lt"/>
              </a:rPr>
              <a:t>5.</a:t>
            </a:r>
            <a:endParaRPr lang="en-US" sz="8000" b="1" dirty="0">
              <a:solidFill>
                <a:srgbClr val="837AD9"/>
              </a:solidFill>
              <a:latin typeface="+mj-lt"/>
            </a:endParaRPr>
          </a:p>
        </p:txBody>
      </p:sp>
      <p:sp>
        <p:nvSpPr>
          <p:cNvPr id="11" name="TextBox 10">
            <a:extLst>
              <a:ext uri="{FF2B5EF4-FFF2-40B4-BE49-F238E27FC236}">
                <a16:creationId xmlns:a16="http://schemas.microsoft.com/office/drawing/2014/main" id="{04090DBC-F4E3-4124-87B4-F61322613228}"/>
              </a:ext>
            </a:extLst>
          </p:cNvPr>
          <p:cNvSpPr txBox="1"/>
          <p:nvPr/>
        </p:nvSpPr>
        <p:spPr>
          <a:xfrm>
            <a:off x="657229" y="3750510"/>
            <a:ext cx="4846646" cy="1015663"/>
          </a:xfrm>
          <a:prstGeom prst="rect">
            <a:avLst/>
          </a:prstGeom>
          <a:noFill/>
        </p:spPr>
        <p:txBody>
          <a:bodyPr wrap="square" rtlCol="0">
            <a:spAutoFit/>
          </a:bodyPr>
          <a:lstStyle/>
          <a:p>
            <a:pPr algn="ctr"/>
            <a:r>
              <a:rPr lang="en-US" sz="2000">
                <a:solidFill>
                  <a:schemeClr val="bg1">
                    <a:lumMod val="95000"/>
                  </a:schemeClr>
                </a:solidFill>
              </a:rPr>
              <a:t>Giao diện minh họa các chức năng</a:t>
            </a:r>
          </a:p>
          <a:p>
            <a:pPr algn="ctr"/>
            <a:endParaRPr lang="vi-VN" sz="2000" dirty="0">
              <a:solidFill>
                <a:schemeClr val="bg1">
                  <a:lumMod val="95000"/>
                </a:schemeClr>
              </a:solidFill>
              <a:latin typeface="+mj-lt"/>
            </a:endParaRPr>
          </a:p>
          <a:p>
            <a:pPr algn="ctr"/>
            <a:r>
              <a:rPr lang="vi-VN" sz="2000" dirty="0">
                <a:solidFill>
                  <a:schemeClr val="bg1">
                    <a:lumMod val="95000"/>
                  </a:schemeClr>
                </a:solidFill>
                <a:latin typeface="+mj-lt"/>
              </a:rPr>
              <a:t> </a:t>
            </a:r>
          </a:p>
        </p:txBody>
      </p:sp>
      <p:sp>
        <p:nvSpPr>
          <p:cNvPr id="6" name="Oval 5">
            <a:extLst>
              <a:ext uri="{FF2B5EF4-FFF2-40B4-BE49-F238E27FC236}">
                <a16:creationId xmlns:a16="http://schemas.microsoft.com/office/drawing/2014/main" id="{4DAE9F14-010C-43E3-9F96-2358A71F899A}"/>
              </a:ext>
            </a:extLst>
          </p:cNvPr>
          <p:cNvSpPr/>
          <p:nvPr/>
        </p:nvSpPr>
        <p:spPr>
          <a:xfrm>
            <a:off x="123759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Oval 27">
            <a:extLst>
              <a:ext uri="{FF2B5EF4-FFF2-40B4-BE49-F238E27FC236}">
                <a16:creationId xmlns:a16="http://schemas.microsoft.com/office/drawing/2014/main" id="{00B32F4D-AFF4-45C8-BC5C-E148A1D7243E}"/>
              </a:ext>
            </a:extLst>
          </p:cNvPr>
          <p:cNvSpPr/>
          <p:nvPr/>
        </p:nvSpPr>
        <p:spPr>
          <a:xfrm>
            <a:off x="2289758" y="5368556"/>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Freeform: Shape 29">
            <a:extLst>
              <a:ext uri="{FF2B5EF4-FFF2-40B4-BE49-F238E27FC236}">
                <a16:creationId xmlns:a16="http://schemas.microsoft.com/office/drawing/2014/main" id="{9F8A01AB-3E47-44B0-A7E9-B14464891F80}"/>
              </a:ext>
            </a:extLst>
          </p:cNvPr>
          <p:cNvSpPr/>
          <p:nvPr/>
        </p:nvSpPr>
        <p:spPr>
          <a:xfrm rot="10800000">
            <a:off x="-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1" name="Freeform: Shape 30">
            <a:extLst>
              <a:ext uri="{FF2B5EF4-FFF2-40B4-BE49-F238E27FC236}">
                <a16:creationId xmlns:a16="http://schemas.microsoft.com/office/drawing/2014/main" id="{D8C860C2-CCE7-4AB6-9756-A9594B9869E4}"/>
              </a:ext>
            </a:extLst>
          </p:cNvPr>
          <p:cNvSpPr/>
          <p:nvPr/>
        </p:nvSpPr>
        <p:spPr>
          <a:xfrm rot="10800000">
            <a:off x="-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2" name="Oval 31">
            <a:extLst>
              <a:ext uri="{FF2B5EF4-FFF2-40B4-BE49-F238E27FC236}">
                <a16:creationId xmlns:a16="http://schemas.microsoft.com/office/drawing/2014/main" id="{2006332C-7924-45F6-8F1B-0029924742E8}"/>
              </a:ext>
            </a:extLst>
          </p:cNvPr>
          <p:cNvSpPr/>
          <p:nvPr/>
        </p:nvSpPr>
        <p:spPr>
          <a:xfrm>
            <a:off x="4681892"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a16="http://schemas.microsoft.com/office/drawing/2014/main" id="{33344FEB-2281-442D-A72E-BA4F1945E27F}"/>
              </a:ext>
            </a:extLst>
          </p:cNvPr>
          <p:cNvSpPr/>
          <p:nvPr/>
        </p:nvSpPr>
        <p:spPr>
          <a:xfrm>
            <a:off x="4341482" y="5565617"/>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Freeform: Shape 34">
            <a:extLst>
              <a:ext uri="{FF2B5EF4-FFF2-40B4-BE49-F238E27FC236}">
                <a16:creationId xmlns:a16="http://schemas.microsoft.com/office/drawing/2014/main" id="{EC3C6562-A7BF-45C4-8F1B-47634E9E4BD2}"/>
              </a:ext>
            </a:extLst>
          </p:cNvPr>
          <p:cNvSpPr/>
          <p:nvPr/>
        </p:nvSpPr>
        <p:spPr>
          <a:xfrm>
            <a:off x="5960309" y="17410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0" name="Freeform: Shape 39">
            <a:extLst>
              <a:ext uri="{FF2B5EF4-FFF2-40B4-BE49-F238E27FC236}">
                <a16:creationId xmlns:a16="http://schemas.microsoft.com/office/drawing/2014/main" id="{2AC94C54-9FD7-4760-AA60-8DCCCEE1A4A8}"/>
              </a:ext>
            </a:extLst>
          </p:cNvPr>
          <p:cNvSpPr/>
          <p:nvPr/>
        </p:nvSpPr>
        <p:spPr>
          <a:xfrm>
            <a:off x="5957928" y="107694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grpSp>
        <p:nvGrpSpPr>
          <p:cNvPr id="41" name="Group 40">
            <a:extLst>
              <a:ext uri="{FF2B5EF4-FFF2-40B4-BE49-F238E27FC236}">
                <a16:creationId xmlns:a16="http://schemas.microsoft.com/office/drawing/2014/main" id="{05257B44-D7A0-4607-8E46-2F3E08BF835F}"/>
              </a:ext>
            </a:extLst>
          </p:cNvPr>
          <p:cNvGrpSpPr/>
          <p:nvPr/>
        </p:nvGrpSpPr>
        <p:grpSpPr>
          <a:xfrm>
            <a:off x="787400" y="6005415"/>
            <a:ext cx="4495800" cy="385300"/>
            <a:chOff x="787400" y="6005415"/>
            <a:chExt cx="4495800" cy="385300"/>
          </a:xfrm>
        </p:grpSpPr>
        <p:sp>
          <p:nvSpPr>
            <p:cNvPr id="42" name="Rectangle: Rounded Corners 41">
              <a:extLst>
                <a:ext uri="{FF2B5EF4-FFF2-40B4-BE49-F238E27FC236}">
                  <a16:creationId xmlns:a16="http://schemas.microsoft.com/office/drawing/2014/main" id="{E54FEBB1-AB8D-42F2-AF7E-9361B81A3EB6}"/>
                </a:ext>
              </a:extLst>
            </p:cNvPr>
            <p:cNvSpPr/>
            <p:nvPr/>
          </p:nvSpPr>
          <p:spPr>
            <a:xfrm>
              <a:off x="1793081" y="6005415"/>
              <a:ext cx="2495221" cy="385300"/>
            </a:xfrm>
            <a:prstGeom prst="roundRect">
              <a:avLst>
                <a:gd name="adj" fmla="val 50000"/>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3" name="TextBox 42">
              <a:extLst>
                <a:ext uri="{FF2B5EF4-FFF2-40B4-BE49-F238E27FC236}">
                  <a16:creationId xmlns:a16="http://schemas.microsoft.com/office/drawing/2014/main" id="{C2EBF969-61A0-46CD-9565-F7CBCCF0F6E9}"/>
                </a:ext>
              </a:extLst>
            </p:cNvPr>
            <p:cNvSpPr txBox="1"/>
            <p:nvPr/>
          </p:nvSpPr>
          <p:spPr>
            <a:xfrm>
              <a:off x="787400" y="6045303"/>
              <a:ext cx="4495800" cy="307777"/>
            </a:xfrm>
            <a:prstGeom prst="rect">
              <a:avLst/>
            </a:prstGeom>
            <a:noFill/>
          </p:spPr>
          <p:txBody>
            <a:bodyPr wrap="square" rtlCol="0">
              <a:spAutoFit/>
            </a:bodyPr>
            <a:lstStyle/>
            <a:p>
              <a:pPr algn="ctr"/>
              <a:r>
                <a:rPr lang="en-US" sz="1400" b="1">
                  <a:solidFill>
                    <a:schemeClr val="bg1"/>
                  </a:solidFill>
                  <a:latin typeface="+mj-lt"/>
                </a:rPr>
                <a:t>OPEN LIBRARY</a:t>
              </a:r>
              <a:endParaRPr lang="en-US" sz="1400" b="1" dirty="0">
                <a:solidFill>
                  <a:schemeClr val="bg1"/>
                </a:solidFill>
                <a:latin typeface="+mj-lt"/>
              </a:endParaRPr>
            </a:p>
          </p:txBody>
        </p:sp>
      </p:grpSp>
      <p:sp>
        <p:nvSpPr>
          <p:cNvPr id="34" name="Oval 33">
            <a:extLst>
              <a:ext uri="{FF2B5EF4-FFF2-40B4-BE49-F238E27FC236}">
                <a16:creationId xmlns:a16="http://schemas.microsoft.com/office/drawing/2014/main" id="{33EFBAC1-D2A6-4BBB-A1CD-8F485617CFA4}"/>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Freeform: Shape 36">
            <a:extLst>
              <a:ext uri="{FF2B5EF4-FFF2-40B4-BE49-F238E27FC236}">
                <a16:creationId xmlns:a16="http://schemas.microsoft.com/office/drawing/2014/main" id="{E25BCDA3-0CF8-4918-88E7-AE8AB76D174D}"/>
              </a:ext>
            </a:extLst>
          </p:cNvPr>
          <p:cNvSpPr/>
          <p:nvPr/>
        </p:nvSpPr>
        <p:spPr>
          <a:xfrm rot="10800000">
            <a:off x="37229"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8" name="Freeform: Shape 37">
            <a:extLst>
              <a:ext uri="{FF2B5EF4-FFF2-40B4-BE49-F238E27FC236}">
                <a16:creationId xmlns:a16="http://schemas.microsoft.com/office/drawing/2014/main" id="{BDA95FD6-BA2C-495E-8A18-EF634F90B2B9}"/>
              </a:ext>
            </a:extLst>
          </p:cNvPr>
          <p:cNvSpPr/>
          <p:nvPr/>
        </p:nvSpPr>
        <p:spPr>
          <a:xfrm rot="10800000">
            <a:off x="37229"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2486819"/>
            <a:ext cx="6102350" cy="188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3831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2543477" y="300437"/>
            <a:ext cx="7105043" cy="1061829"/>
          </a:xfrm>
          <a:prstGeom prst="rect">
            <a:avLst/>
          </a:prstGeom>
          <a:noFill/>
        </p:spPr>
        <p:txBody>
          <a:bodyPr wrap="square" rtlCol="0">
            <a:spAutoFit/>
          </a:bodyPr>
          <a:lstStyle/>
          <a:p>
            <a:pPr algn="ctr"/>
            <a:r>
              <a:rPr lang="en-US" sz="4500" b="1" dirty="0">
                <a:solidFill>
                  <a:schemeClr val="bg1">
                    <a:lumMod val="95000"/>
                  </a:schemeClr>
                </a:solidFill>
                <a:latin typeface="+mj-lt"/>
              </a:rPr>
              <a:t>GIAO DIỆN MINH HỌA</a:t>
            </a:r>
          </a:p>
          <a:p>
            <a:pPr algn="ctr"/>
            <a:r>
              <a:rPr lang="en-US" b="1" dirty="0">
                <a:solidFill>
                  <a:schemeClr val="bg1">
                    <a:lumMod val="95000"/>
                  </a:schemeClr>
                </a:solidFill>
                <a:latin typeface="+mj-lt"/>
              </a:rPr>
              <a:t>Giao </a:t>
            </a:r>
            <a:r>
              <a:rPr lang="en-US" b="1" dirty="0" err="1">
                <a:solidFill>
                  <a:schemeClr val="bg1">
                    <a:lumMod val="95000"/>
                  </a:schemeClr>
                </a:solidFill>
                <a:latin typeface="+mj-lt"/>
              </a:rPr>
              <a:t>diện</a:t>
            </a:r>
            <a:r>
              <a:rPr lang="en-US" b="1" dirty="0">
                <a:solidFill>
                  <a:schemeClr val="bg1">
                    <a:lumMod val="95000"/>
                  </a:schemeClr>
                </a:solidFill>
                <a:latin typeface="+mj-lt"/>
              </a:rPr>
              <a:t> </a:t>
            </a:r>
            <a:r>
              <a:rPr lang="en-US" b="1" dirty="0" err="1">
                <a:solidFill>
                  <a:schemeClr val="bg1">
                    <a:lumMod val="95000"/>
                  </a:schemeClr>
                </a:solidFill>
                <a:latin typeface="+mj-lt"/>
              </a:rPr>
              <a:t>trang</a:t>
            </a:r>
            <a:r>
              <a:rPr lang="en-US" b="1" dirty="0">
                <a:solidFill>
                  <a:schemeClr val="bg1">
                    <a:lumMod val="95000"/>
                  </a:schemeClr>
                </a:solidFill>
                <a:latin typeface="+mj-lt"/>
              </a:rPr>
              <a:t> </a:t>
            </a:r>
            <a:r>
              <a:rPr lang="en-US" b="1" dirty="0" err="1">
                <a:solidFill>
                  <a:schemeClr val="bg1">
                    <a:lumMod val="95000"/>
                  </a:schemeClr>
                </a:solidFill>
                <a:latin typeface="+mj-lt"/>
              </a:rPr>
              <a:t>đăng</a:t>
            </a:r>
            <a:r>
              <a:rPr lang="en-US" b="1" dirty="0">
                <a:solidFill>
                  <a:schemeClr val="bg1">
                    <a:lumMod val="95000"/>
                  </a:schemeClr>
                </a:solidFill>
                <a:latin typeface="+mj-lt"/>
              </a:rPr>
              <a:t> </a:t>
            </a:r>
            <a:r>
              <a:rPr lang="en-US" b="1" dirty="0" err="1">
                <a:solidFill>
                  <a:schemeClr val="bg1">
                    <a:lumMod val="95000"/>
                  </a:schemeClr>
                </a:solidFill>
                <a:latin typeface="+mj-lt"/>
              </a:rPr>
              <a:t>nhập</a:t>
            </a:r>
            <a:endParaRPr lang="en-US" b="1" dirty="0">
              <a:solidFill>
                <a:schemeClr val="bg1">
                  <a:lumMod val="95000"/>
                </a:schemeClr>
              </a:solidFill>
              <a:latin typeface="+mj-lt"/>
            </a:endParaRPr>
          </a:p>
        </p:txBody>
      </p:sp>
      <p:pic>
        <p:nvPicPr>
          <p:cNvPr id="2" name="Picture 1">
            <a:extLst>
              <a:ext uri="{FF2B5EF4-FFF2-40B4-BE49-F238E27FC236}">
                <a16:creationId xmlns:a16="http://schemas.microsoft.com/office/drawing/2014/main" id="{3ACD679D-53D0-A2ED-4930-6DAA7B78CEC9}"/>
              </a:ext>
            </a:extLst>
          </p:cNvPr>
          <p:cNvPicPr>
            <a:picLocks noChangeAspect="1"/>
          </p:cNvPicPr>
          <p:nvPr/>
        </p:nvPicPr>
        <p:blipFill>
          <a:blip r:embed="rId2"/>
          <a:stretch>
            <a:fillRect/>
          </a:stretch>
        </p:blipFill>
        <p:spPr>
          <a:xfrm>
            <a:off x="1937973" y="2044752"/>
            <a:ext cx="8316049" cy="4179978"/>
          </a:xfrm>
          <a:prstGeom prst="rect">
            <a:avLst/>
          </a:prstGeom>
        </p:spPr>
      </p:pic>
    </p:spTree>
    <p:extLst>
      <p:ext uri="{BB962C8B-B14F-4D97-AF65-F5344CB8AC3E}">
        <p14:creationId xmlns:p14="http://schemas.microsoft.com/office/powerpoint/2010/main" val="9448136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9FD82495-966D-44C1-B73B-AEE615BB5A79}"/>
              </a:ext>
            </a:extLst>
          </p:cNvPr>
          <p:cNvSpPr/>
          <p:nvPr/>
        </p:nvSpPr>
        <p:spPr>
          <a:xfrm>
            <a:off x="8121858" y="8965"/>
            <a:ext cx="4059936" cy="6858000"/>
          </a:xfrm>
          <a:prstGeom prst="rect">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8" name="Rectangle 7">
            <a:extLst>
              <a:ext uri="{FF2B5EF4-FFF2-40B4-BE49-F238E27FC236}">
                <a16:creationId xmlns:a16="http://schemas.microsoft.com/office/drawing/2014/main" id="{3BD09256-2360-4931-A15C-894E2F25F29D}"/>
              </a:ext>
            </a:extLst>
          </p:cNvPr>
          <p:cNvSpPr/>
          <p:nvPr/>
        </p:nvSpPr>
        <p:spPr>
          <a:xfrm>
            <a:off x="0" y="0"/>
            <a:ext cx="4059936" cy="6858000"/>
          </a:xfrm>
          <a:prstGeom prst="rect">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 name="Rectangle: Rounded Corners 4">
            <a:extLst>
              <a:ext uri="{FF2B5EF4-FFF2-40B4-BE49-F238E27FC236}">
                <a16:creationId xmlns:a16="http://schemas.microsoft.com/office/drawing/2014/main" id="{C4C6562D-805D-4DCF-9F0A-CE0275A17EDE}"/>
              </a:ext>
            </a:extLst>
          </p:cNvPr>
          <p:cNvSpPr/>
          <p:nvPr/>
        </p:nvSpPr>
        <p:spPr>
          <a:xfrm>
            <a:off x="470407" y="858192"/>
            <a:ext cx="3092742" cy="466734"/>
          </a:xfrm>
          <a:prstGeom prst="roundRect">
            <a:avLst>
              <a:gd name="adj" fmla="val 50000"/>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0" name="TextBox 9">
            <a:extLst>
              <a:ext uri="{FF2B5EF4-FFF2-40B4-BE49-F238E27FC236}">
                <a16:creationId xmlns:a16="http://schemas.microsoft.com/office/drawing/2014/main" id="{0AAE02A2-E436-4D00-8F9D-4231677F6A5F}"/>
              </a:ext>
            </a:extLst>
          </p:cNvPr>
          <p:cNvSpPr txBox="1"/>
          <p:nvPr/>
        </p:nvSpPr>
        <p:spPr>
          <a:xfrm>
            <a:off x="518724" y="751493"/>
            <a:ext cx="2976763" cy="677108"/>
          </a:xfrm>
          <a:prstGeom prst="rect">
            <a:avLst/>
          </a:prstGeom>
          <a:noFill/>
        </p:spPr>
        <p:txBody>
          <a:bodyPr wrap="square" rtlCol="0">
            <a:spAutoFit/>
          </a:bodyPr>
          <a:lstStyle/>
          <a:p>
            <a:pPr algn="ctr"/>
            <a:r>
              <a:rPr lang="vi-VN" sz="1900" b="1" dirty="0">
                <a:solidFill>
                  <a:schemeClr val="bg1"/>
                </a:solidFill>
                <a:latin typeface="Montserrat" panose="00000500000000000000" pitchFamily="2" charset="0"/>
              </a:rPr>
              <a:t>Nguyễn </a:t>
            </a:r>
            <a:r>
              <a:rPr lang="vi-VN" sz="1900" b="1">
                <a:solidFill>
                  <a:schemeClr val="bg1"/>
                </a:solidFill>
                <a:latin typeface="Montserrat" panose="00000500000000000000" pitchFamily="2" charset="0"/>
              </a:rPr>
              <a:t>Quốc Trung</a:t>
            </a:r>
            <a:endParaRPr lang="en-US" sz="1900" b="1">
              <a:solidFill>
                <a:schemeClr val="bg1"/>
              </a:solidFill>
              <a:latin typeface="Montserrat" panose="00000500000000000000" pitchFamily="2" charset="0"/>
            </a:endParaRPr>
          </a:p>
          <a:p>
            <a:pPr algn="ctr"/>
            <a:r>
              <a:rPr lang="en-US" sz="1900" b="1">
                <a:solidFill>
                  <a:schemeClr val="bg1"/>
                </a:solidFill>
                <a:latin typeface="Montserrat" panose="00000500000000000000" pitchFamily="2" charset="0"/>
              </a:rPr>
              <a:t>Phan Văn Quyết</a:t>
            </a:r>
            <a:r>
              <a:rPr lang="vi-VN" sz="1900" b="1">
                <a:solidFill>
                  <a:schemeClr val="bg1"/>
                </a:solidFill>
                <a:latin typeface="Montserrat" panose="00000500000000000000" pitchFamily="2" charset="0"/>
              </a:rPr>
              <a:t> </a:t>
            </a:r>
            <a:endParaRPr lang="en-US" sz="1900" b="1" dirty="0">
              <a:solidFill>
                <a:schemeClr val="bg1"/>
              </a:solidFill>
              <a:latin typeface="Montserrat" panose="00000500000000000000" pitchFamily="2" charset="0"/>
            </a:endParaRPr>
          </a:p>
        </p:txBody>
      </p:sp>
      <p:sp>
        <p:nvSpPr>
          <p:cNvPr id="6" name="Oval 5">
            <a:extLst>
              <a:ext uri="{FF2B5EF4-FFF2-40B4-BE49-F238E27FC236}">
                <a16:creationId xmlns:a16="http://schemas.microsoft.com/office/drawing/2014/main" id="{4DAE9F14-010C-43E3-9F96-2358A71F899A}"/>
              </a:ext>
            </a:extLst>
          </p:cNvPr>
          <p:cNvSpPr/>
          <p:nvPr/>
        </p:nvSpPr>
        <p:spPr>
          <a:xfrm>
            <a:off x="656120" y="305385"/>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0" name="Freeform: Shape 29">
            <a:extLst>
              <a:ext uri="{FF2B5EF4-FFF2-40B4-BE49-F238E27FC236}">
                <a16:creationId xmlns:a16="http://schemas.microsoft.com/office/drawing/2014/main" id="{9F8A01AB-3E47-44B0-A7E9-B14464891F80}"/>
              </a:ext>
            </a:extLst>
          </p:cNvPr>
          <p:cNvSpPr/>
          <p:nvPr/>
        </p:nvSpPr>
        <p:spPr>
          <a:xfrm rot="10800000">
            <a:off x="-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31" name="Freeform: Shape 30">
            <a:extLst>
              <a:ext uri="{FF2B5EF4-FFF2-40B4-BE49-F238E27FC236}">
                <a16:creationId xmlns:a16="http://schemas.microsoft.com/office/drawing/2014/main" id="{D8C860C2-CCE7-4AB6-9756-A9594B9869E4}"/>
              </a:ext>
            </a:extLst>
          </p:cNvPr>
          <p:cNvSpPr/>
          <p:nvPr/>
        </p:nvSpPr>
        <p:spPr>
          <a:xfrm rot="10800000">
            <a:off x="-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33" name="Oval 32">
            <a:extLst>
              <a:ext uri="{FF2B5EF4-FFF2-40B4-BE49-F238E27FC236}">
                <a16:creationId xmlns:a16="http://schemas.microsoft.com/office/drawing/2014/main" id="{33344FEB-2281-442D-A72E-BA4F1945E27F}"/>
              </a:ext>
            </a:extLst>
          </p:cNvPr>
          <p:cNvSpPr/>
          <p:nvPr/>
        </p:nvSpPr>
        <p:spPr>
          <a:xfrm>
            <a:off x="4341482" y="5565617"/>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5" name="Freeform: Shape 34">
            <a:extLst>
              <a:ext uri="{FF2B5EF4-FFF2-40B4-BE49-F238E27FC236}">
                <a16:creationId xmlns:a16="http://schemas.microsoft.com/office/drawing/2014/main" id="{EC3C6562-A7BF-45C4-8F1B-47634E9E4BD2}"/>
              </a:ext>
            </a:extLst>
          </p:cNvPr>
          <p:cNvSpPr/>
          <p:nvPr/>
        </p:nvSpPr>
        <p:spPr>
          <a:xfrm>
            <a:off x="8001834" y="3400627"/>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37" name="Freeform: Shape 36">
            <a:extLst>
              <a:ext uri="{FF2B5EF4-FFF2-40B4-BE49-F238E27FC236}">
                <a16:creationId xmlns:a16="http://schemas.microsoft.com/office/drawing/2014/main" id="{60A61356-271A-4F3F-BF03-642010FE8FD2}"/>
              </a:ext>
            </a:extLst>
          </p:cNvPr>
          <p:cNvSpPr/>
          <p:nvPr/>
        </p:nvSpPr>
        <p:spPr>
          <a:xfrm rot="5400000">
            <a:off x="9665534" y="666004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127" name="Rectangle: Rounded Corners 126">
            <a:extLst>
              <a:ext uri="{FF2B5EF4-FFF2-40B4-BE49-F238E27FC236}">
                <a16:creationId xmlns:a16="http://schemas.microsoft.com/office/drawing/2014/main" id="{5EAC5BC0-1F7B-42B2-BDB9-8DD169BDCE3A}"/>
              </a:ext>
            </a:extLst>
          </p:cNvPr>
          <p:cNvSpPr/>
          <p:nvPr/>
        </p:nvSpPr>
        <p:spPr>
          <a:xfrm>
            <a:off x="4541124" y="858192"/>
            <a:ext cx="3092742" cy="466734"/>
          </a:xfrm>
          <a:prstGeom prst="roundRect">
            <a:avLst>
              <a:gd name="adj" fmla="val 50000"/>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28" name="TextBox 127">
            <a:extLst>
              <a:ext uri="{FF2B5EF4-FFF2-40B4-BE49-F238E27FC236}">
                <a16:creationId xmlns:a16="http://schemas.microsoft.com/office/drawing/2014/main" id="{A3E640F7-B3EE-4178-9429-DCA4B0FEF316}"/>
              </a:ext>
            </a:extLst>
          </p:cNvPr>
          <p:cNvSpPr txBox="1"/>
          <p:nvPr/>
        </p:nvSpPr>
        <p:spPr>
          <a:xfrm>
            <a:off x="4608104" y="873809"/>
            <a:ext cx="2976763" cy="384721"/>
          </a:xfrm>
          <a:prstGeom prst="rect">
            <a:avLst/>
          </a:prstGeom>
          <a:noFill/>
        </p:spPr>
        <p:txBody>
          <a:bodyPr wrap="square" rtlCol="0">
            <a:spAutoFit/>
          </a:bodyPr>
          <a:lstStyle/>
          <a:p>
            <a:pPr algn="ctr"/>
            <a:r>
              <a:rPr lang="en-US" sz="1900" b="1">
                <a:solidFill>
                  <a:schemeClr val="bg1"/>
                </a:solidFill>
                <a:latin typeface="Montserrat" panose="00000500000000000000" pitchFamily="2" charset="0"/>
              </a:rPr>
              <a:t>La Gia Huy</a:t>
            </a:r>
            <a:r>
              <a:rPr lang="vi-VN" sz="1900" b="1">
                <a:solidFill>
                  <a:schemeClr val="bg1"/>
                </a:solidFill>
                <a:latin typeface="Montserrat" panose="00000500000000000000" pitchFamily="2" charset="0"/>
              </a:rPr>
              <a:t> </a:t>
            </a:r>
            <a:endParaRPr lang="en-US" sz="1900" b="1" dirty="0">
              <a:solidFill>
                <a:schemeClr val="bg1"/>
              </a:solidFill>
              <a:latin typeface="Montserrat" panose="00000500000000000000" pitchFamily="2" charset="0"/>
            </a:endParaRPr>
          </a:p>
        </p:txBody>
      </p:sp>
      <p:sp>
        <p:nvSpPr>
          <p:cNvPr id="2" name="Oval 1">
            <a:extLst>
              <a:ext uri="{FF2B5EF4-FFF2-40B4-BE49-F238E27FC236}">
                <a16:creationId xmlns:a16="http://schemas.microsoft.com/office/drawing/2014/main" id="{45B3E930-5B54-4098-8DDE-4CA1633F61CE}"/>
              </a:ext>
            </a:extLst>
          </p:cNvPr>
          <p:cNvSpPr/>
          <p:nvPr/>
        </p:nvSpPr>
        <p:spPr>
          <a:xfrm>
            <a:off x="8477045" y="5835290"/>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 name="Freeform: Shape 2">
            <a:extLst>
              <a:ext uri="{FF2B5EF4-FFF2-40B4-BE49-F238E27FC236}">
                <a16:creationId xmlns:a16="http://schemas.microsoft.com/office/drawing/2014/main" id="{2B2068FB-D538-423F-8081-D3F5E2537891}"/>
              </a:ext>
            </a:extLst>
          </p:cNvPr>
          <p:cNvSpPr/>
          <p:nvPr/>
        </p:nvSpPr>
        <p:spPr>
          <a:xfrm rot="5400000">
            <a:off x="6686913" y="666108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4" name="Freeform: Shape 3">
            <a:extLst>
              <a:ext uri="{FF2B5EF4-FFF2-40B4-BE49-F238E27FC236}">
                <a16:creationId xmlns:a16="http://schemas.microsoft.com/office/drawing/2014/main" id="{BEAA200B-56CF-43D6-B662-0A8082F098C0}"/>
              </a:ext>
            </a:extLst>
          </p:cNvPr>
          <p:cNvSpPr/>
          <p:nvPr/>
        </p:nvSpPr>
        <p:spPr>
          <a:xfrm rot="10800000">
            <a:off x="4057630" y="251266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9" name="Oval 8">
            <a:extLst>
              <a:ext uri="{FF2B5EF4-FFF2-40B4-BE49-F238E27FC236}">
                <a16:creationId xmlns:a16="http://schemas.microsoft.com/office/drawing/2014/main" id="{9CBDD39B-5DEC-4E93-BAC2-E2F0B7C40476}"/>
              </a:ext>
            </a:extLst>
          </p:cNvPr>
          <p:cNvSpPr/>
          <p:nvPr/>
        </p:nvSpPr>
        <p:spPr>
          <a:xfrm>
            <a:off x="10934431" y="6204894"/>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1" name="Freeform: Shape 10">
            <a:extLst>
              <a:ext uri="{FF2B5EF4-FFF2-40B4-BE49-F238E27FC236}">
                <a16:creationId xmlns:a16="http://schemas.microsoft.com/office/drawing/2014/main" id="{687F1216-3F27-4917-A837-AD367EC70350}"/>
              </a:ext>
            </a:extLst>
          </p:cNvPr>
          <p:cNvSpPr/>
          <p:nvPr/>
        </p:nvSpPr>
        <p:spPr>
          <a:xfrm>
            <a:off x="12056308" y="17410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12" name="Freeform: Shape 11">
            <a:extLst>
              <a:ext uri="{FF2B5EF4-FFF2-40B4-BE49-F238E27FC236}">
                <a16:creationId xmlns:a16="http://schemas.microsoft.com/office/drawing/2014/main" id="{4CEB28C1-AB4C-4EC0-8920-BB6DE8083190}"/>
              </a:ext>
            </a:extLst>
          </p:cNvPr>
          <p:cNvSpPr/>
          <p:nvPr/>
        </p:nvSpPr>
        <p:spPr>
          <a:xfrm>
            <a:off x="12056308" y="559738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53" name="Rectangle: Rounded Corners 52">
            <a:extLst>
              <a:ext uri="{FF2B5EF4-FFF2-40B4-BE49-F238E27FC236}">
                <a16:creationId xmlns:a16="http://schemas.microsoft.com/office/drawing/2014/main" id="{7C77D679-F3CE-48B6-A32C-C970AB0A2262}"/>
              </a:ext>
            </a:extLst>
          </p:cNvPr>
          <p:cNvSpPr/>
          <p:nvPr/>
        </p:nvSpPr>
        <p:spPr>
          <a:xfrm>
            <a:off x="8591705" y="858192"/>
            <a:ext cx="3092742" cy="466734"/>
          </a:xfrm>
          <a:prstGeom prst="roundRect">
            <a:avLst>
              <a:gd name="adj" fmla="val 50000"/>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4" name="TextBox 53">
            <a:extLst>
              <a:ext uri="{FF2B5EF4-FFF2-40B4-BE49-F238E27FC236}">
                <a16:creationId xmlns:a16="http://schemas.microsoft.com/office/drawing/2014/main" id="{64B052F1-529E-45AB-8792-08680DBF1942}"/>
              </a:ext>
            </a:extLst>
          </p:cNvPr>
          <p:cNvSpPr txBox="1"/>
          <p:nvPr/>
        </p:nvSpPr>
        <p:spPr>
          <a:xfrm>
            <a:off x="8640022" y="859215"/>
            <a:ext cx="2976763" cy="461665"/>
          </a:xfrm>
          <a:prstGeom prst="rect">
            <a:avLst/>
          </a:prstGeom>
          <a:noFill/>
        </p:spPr>
        <p:txBody>
          <a:bodyPr wrap="square" rtlCol="0">
            <a:spAutoFit/>
          </a:bodyPr>
          <a:lstStyle/>
          <a:p>
            <a:pPr algn="ctr"/>
            <a:r>
              <a:rPr lang="en-US" sz="2400" b="1">
                <a:solidFill>
                  <a:schemeClr val="bg1"/>
                </a:solidFill>
                <a:latin typeface="Montserrat" panose="00000500000000000000" pitchFamily="2" charset="0"/>
              </a:rPr>
              <a:t>Trần Thu Trà</a:t>
            </a:r>
            <a:endParaRPr lang="en-US" sz="2400" b="1" dirty="0">
              <a:solidFill>
                <a:schemeClr val="bg1"/>
              </a:solidFill>
              <a:latin typeface="Montserrat" panose="00000500000000000000" pitchFamily="2" charset="0"/>
            </a:endParaRPr>
          </a:p>
        </p:txBody>
      </p:sp>
      <p:sp>
        <p:nvSpPr>
          <p:cNvPr id="55" name="Freeform: Shape 54">
            <a:extLst>
              <a:ext uri="{FF2B5EF4-FFF2-40B4-BE49-F238E27FC236}">
                <a16:creationId xmlns:a16="http://schemas.microsoft.com/office/drawing/2014/main" id="{AE284608-B212-4023-AECA-E867B9B581C8}"/>
              </a:ext>
            </a:extLst>
          </p:cNvPr>
          <p:cNvSpPr/>
          <p:nvPr/>
        </p:nvSpPr>
        <p:spPr>
          <a:xfrm rot="5400000">
            <a:off x="2731334" y="666004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56" name="Oval 55">
            <a:extLst>
              <a:ext uri="{FF2B5EF4-FFF2-40B4-BE49-F238E27FC236}">
                <a16:creationId xmlns:a16="http://schemas.microsoft.com/office/drawing/2014/main" id="{4368BDC3-0FF1-43BB-9226-203E2611217E}"/>
              </a:ext>
            </a:extLst>
          </p:cNvPr>
          <p:cNvSpPr/>
          <p:nvPr/>
        </p:nvSpPr>
        <p:spPr>
          <a:xfrm>
            <a:off x="4747366" y="305385"/>
            <a:ext cx="262560" cy="262560"/>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7" name="Oval 56">
            <a:extLst>
              <a:ext uri="{FF2B5EF4-FFF2-40B4-BE49-F238E27FC236}">
                <a16:creationId xmlns:a16="http://schemas.microsoft.com/office/drawing/2014/main" id="{0F7E67D1-6296-4A75-8F65-F226DC94C6D1}"/>
              </a:ext>
            </a:extLst>
          </p:cNvPr>
          <p:cNvSpPr/>
          <p:nvPr/>
        </p:nvSpPr>
        <p:spPr>
          <a:xfrm>
            <a:off x="8768322" y="305385"/>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8" name="Oval 57">
            <a:extLst>
              <a:ext uri="{FF2B5EF4-FFF2-40B4-BE49-F238E27FC236}">
                <a16:creationId xmlns:a16="http://schemas.microsoft.com/office/drawing/2014/main" id="{9A753185-7D15-4DC1-8B63-663AAB9F8892}"/>
              </a:ext>
            </a:extLst>
          </p:cNvPr>
          <p:cNvSpPr/>
          <p:nvPr/>
        </p:nvSpPr>
        <p:spPr>
          <a:xfrm>
            <a:off x="3563149" y="5923248"/>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3" name="Oval 12">
            <a:extLst>
              <a:ext uri="{FF2B5EF4-FFF2-40B4-BE49-F238E27FC236}">
                <a16:creationId xmlns:a16="http://schemas.microsoft.com/office/drawing/2014/main" id="{42049A57-E94F-4EE6-8D87-9AFDF23C2709}"/>
              </a:ext>
            </a:extLst>
          </p:cNvPr>
          <p:cNvSpPr/>
          <p:nvPr/>
        </p:nvSpPr>
        <p:spPr>
          <a:xfrm>
            <a:off x="786919" y="2153997"/>
            <a:ext cx="2416656" cy="241665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4" name="Oval 13">
            <a:extLst>
              <a:ext uri="{FF2B5EF4-FFF2-40B4-BE49-F238E27FC236}">
                <a16:creationId xmlns:a16="http://schemas.microsoft.com/office/drawing/2014/main" id="{C705C7E6-E4D1-4B77-BD2B-DC76B1AAB4F7}"/>
              </a:ext>
            </a:extLst>
          </p:cNvPr>
          <p:cNvSpPr/>
          <p:nvPr/>
        </p:nvSpPr>
        <p:spPr>
          <a:xfrm>
            <a:off x="986462" y="2353540"/>
            <a:ext cx="2017570" cy="2017570"/>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5" name="Oval 14">
            <a:extLst>
              <a:ext uri="{FF2B5EF4-FFF2-40B4-BE49-F238E27FC236}">
                <a16:creationId xmlns:a16="http://schemas.microsoft.com/office/drawing/2014/main" id="{146DE959-3478-4B0C-B6EB-7C1D0184C480}"/>
              </a:ext>
            </a:extLst>
          </p:cNvPr>
          <p:cNvSpPr/>
          <p:nvPr/>
        </p:nvSpPr>
        <p:spPr>
          <a:xfrm>
            <a:off x="1165207" y="2532285"/>
            <a:ext cx="1660080" cy="166008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3" name="Oval 62">
            <a:extLst>
              <a:ext uri="{FF2B5EF4-FFF2-40B4-BE49-F238E27FC236}">
                <a16:creationId xmlns:a16="http://schemas.microsoft.com/office/drawing/2014/main" id="{A5025C43-8B0F-4CC8-9023-23D6E7A4DC69}"/>
              </a:ext>
            </a:extLst>
          </p:cNvPr>
          <p:cNvSpPr/>
          <p:nvPr/>
        </p:nvSpPr>
        <p:spPr>
          <a:xfrm>
            <a:off x="4864515" y="2153997"/>
            <a:ext cx="2416656" cy="2416656"/>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4" name="Oval 63">
            <a:extLst>
              <a:ext uri="{FF2B5EF4-FFF2-40B4-BE49-F238E27FC236}">
                <a16:creationId xmlns:a16="http://schemas.microsoft.com/office/drawing/2014/main" id="{3C8E9469-698F-4103-B78B-11C3C5213F8F}"/>
              </a:ext>
            </a:extLst>
          </p:cNvPr>
          <p:cNvSpPr/>
          <p:nvPr/>
        </p:nvSpPr>
        <p:spPr>
          <a:xfrm>
            <a:off x="5064058" y="2353540"/>
            <a:ext cx="2017570" cy="201757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5" name="Oval 64">
            <a:extLst>
              <a:ext uri="{FF2B5EF4-FFF2-40B4-BE49-F238E27FC236}">
                <a16:creationId xmlns:a16="http://schemas.microsoft.com/office/drawing/2014/main" id="{FBA25006-913E-44DF-A3DC-FBDD051E8013}"/>
              </a:ext>
            </a:extLst>
          </p:cNvPr>
          <p:cNvSpPr/>
          <p:nvPr/>
        </p:nvSpPr>
        <p:spPr>
          <a:xfrm>
            <a:off x="5242803" y="2532285"/>
            <a:ext cx="1660080" cy="166008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66" name="Oval 65">
            <a:extLst>
              <a:ext uri="{FF2B5EF4-FFF2-40B4-BE49-F238E27FC236}">
                <a16:creationId xmlns:a16="http://schemas.microsoft.com/office/drawing/2014/main" id="{EF1FC1FA-97B8-4E02-AD6C-C4A9F40F931A}"/>
              </a:ext>
            </a:extLst>
          </p:cNvPr>
          <p:cNvSpPr/>
          <p:nvPr/>
        </p:nvSpPr>
        <p:spPr>
          <a:xfrm>
            <a:off x="8957366" y="2153997"/>
            <a:ext cx="2416656" cy="241665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7" name="Oval 66">
            <a:extLst>
              <a:ext uri="{FF2B5EF4-FFF2-40B4-BE49-F238E27FC236}">
                <a16:creationId xmlns:a16="http://schemas.microsoft.com/office/drawing/2014/main" id="{4E7D453A-9B6D-4C77-8865-5E11A7C2F708}"/>
              </a:ext>
            </a:extLst>
          </p:cNvPr>
          <p:cNvSpPr/>
          <p:nvPr/>
        </p:nvSpPr>
        <p:spPr>
          <a:xfrm>
            <a:off x="9156909" y="2353540"/>
            <a:ext cx="2017570" cy="2017570"/>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8" name="Oval 67">
            <a:extLst>
              <a:ext uri="{FF2B5EF4-FFF2-40B4-BE49-F238E27FC236}">
                <a16:creationId xmlns:a16="http://schemas.microsoft.com/office/drawing/2014/main" id="{C3935E8E-ABDB-4E2C-A9C9-DE7C97C97C06}"/>
              </a:ext>
            </a:extLst>
          </p:cNvPr>
          <p:cNvSpPr/>
          <p:nvPr/>
        </p:nvSpPr>
        <p:spPr>
          <a:xfrm>
            <a:off x="9335654" y="2532285"/>
            <a:ext cx="1660080" cy="166008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nvGrpSpPr>
          <p:cNvPr id="84" name="Group 83">
            <a:extLst>
              <a:ext uri="{FF2B5EF4-FFF2-40B4-BE49-F238E27FC236}">
                <a16:creationId xmlns:a16="http://schemas.microsoft.com/office/drawing/2014/main" id="{51477358-8262-4212-B878-8C6BE62A671C}"/>
              </a:ext>
            </a:extLst>
          </p:cNvPr>
          <p:cNvGrpSpPr/>
          <p:nvPr/>
        </p:nvGrpSpPr>
        <p:grpSpPr>
          <a:xfrm>
            <a:off x="4521261" y="4797790"/>
            <a:ext cx="3147265" cy="830997"/>
            <a:chOff x="1830453" y="4118340"/>
            <a:chExt cx="3147265" cy="830997"/>
          </a:xfrm>
        </p:grpSpPr>
        <p:sp>
          <p:nvSpPr>
            <p:cNvPr id="85" name="TextBox 84">
              <a:extLst>
                <a:ext uri="{FF2B5EF4-FFF2-40B4-BE49-F238E27FC236}">
                  <a16:creationId xmlns:a16="http://schemas.microsoft.com/office/drawing/2014/main" id="{82ED0A71-0FE0-417A-8D8B-564B06C0BB4A}"/>
                </a:ext>
              </a:extLst>
            </p:cNvPr>
            <p:cNvSpPr txBox="1"/>
            <p:nvPr/>
          </p:nvSpPr>
          <p:spPr>
            <a:xfrm>
              <a:off x="2371633" y="4118340"/>
              <a:ext cx="2346544" cy="830997"/>
            </a:xfrm>
            <a:prstGeom prst="rect">
              <a:avLst/>
            </a:prstGeom>
            <a:noFill/>
          </p:spPr>
          <p:txBody>
            <a:bodyPr wrap="square" rtlCol="0">
              <a:spAutoFit/>
            </a:bodyPr>
            <a:lstStyle/>
            <a:p>
              <a:pPr algn="ctr"/>
              <a:r>
                <a:rPr lang="en-US" sz="2400" b="1" dirty="0" err="1">
                  <a:solidFill>
                    <a:srgbClr val="9188E5"/>
                  </a:solidFill>
                  <a:latin typeface="Montserrat" panose="00000500000000000000" pitchFamily="2" charset="0"/>
                </a:rPr>
                <a:t>Nhóm</a:t>
              </a:r>
              <a:r>
                <a:rPr lang="en-US" sz="2400" b="1" dirty="0">
                  <a:solidFill>
                    <a:srgbClr val="9188E5"/>
                  </a:solidFill>
                  <a:latin typeface="Montserrat" panose="00000500000000000000" pitchFamily="2" charset="0"/>
                </a:rPr>
                <a:t> </a:t>
              </a:r>
              <a:r>
                <a:rPr lang="en-US" sz="2400" b="1" dirty="0" err="1">
                  <a:solidFill>
                    <a:srgbClr val="9188E5"/>
                  </a:solidFill>
                  <a:latin typeface="Montserrat" panose="00000500000000000000" pitchFamily="2" charset="0"/>
                </a:rPr>
                <a:t>trưởng</a:t>
              </a:r>
              <a:endParaRPr lang="en-US" sz="2400" b="1" dirty="0">
                <a:solidFill>
                  <a:srgbClr val="9188E5"/>
                </a:solidFill>
                <a:latin typeface="Montserrat" panose="00000500000000000000" pitchFamily="2" charset="0"/>
              </a:endParaRPr>
            </a:p>
            <a:p>
              <a:pPr algn="ctr"/>
              <a:endParaRPr lang="en-US" sz="2400" b="1" dirty="0">
                <a:solidFill>
                  <a:srgbClr val="9188E5"/>
                </a:solidFill>
                <a:latin typeface="Montserrat" panose="00000500000000000000" pitchFamily="2" charset="0"/>
              </a:endParaRPr>
            </a:p>
          </p:txBody>
        </p:sp>
        <p:sp>
          <p:nvSpPr>
            <p:cNvPr id="86" name="TextBox 85">
              <a:extLst>
                <a:ext uri="{FF2B5EF4-FFF2-40B4-BE49-F238E27FC236}">
                  <a16:creationId xmlns:a16="http://schemas.microsoft.com/office/drawing/2014/main" id="{7B4722B6-6CDC-441B-8000-97B2695D7242}"/>
                </a:ext>
              </a:extLst>
            </p:cNvPr>
            <p:cNvSpPr txBox="1"/>
            <p:nvPr/>
          </p:nvSpPr>
          <p:spPr>
            <a:xfrm>
              <a:off x="1830453" y="4493753"/>
              <a:ext cx="3147265" cy="338554"/>
            </a:xfrm>
            <a:prstGeom prst="rect">
              <a:avLst/>
            </a:prstGeom>
            <a:noFill/>
          </p:spPr>
          <p:txBody>
            <a:bodyPr wrap="square" rtlCol="0">
              <a:spAutoFit/>
            </a:bodyPr>
            <a:lstStyle/>
            <a:p>
              <a:pPr algn="ctr"/>
              <a:endParaRPr lang="vi-VN" sz="1600" dirty="0">
                <a:solidFill>
                  <a:srgbClr val="9188E5"/>
                </a:solidFill>
                <a:latin typeface="Montserrat" panose="00000500000000000000" pitchFamily="2" charset="0"/>
              </a:endParaRPr>
            </a:p>
          </p:txBody>
        </p:sp>
      </p:grpSp>
      <p:pic>
        <p:nvPicPr>
          <p:cNvPr id="20" name="Picture 19">
            <a:extLst>
              <a:ext uri="{FF2B5EF4-FFF2-40B4-BE49-F238E27FC236}">
                <a16:creationId xmlns:a16="http://schemas.microsoft.com/office/drawing/2014/main" id="{14CA9D29-39FB-416F-9652-CB50C3D27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479" y="2504202"/>
            <a:ext cx="1671536" cy="1613032"/>
          </a:xfrm>
          <a:prstGeom prst="rect">
            <a:avLst/>
          </a:prstGeom>
        </p:spPr>
      </p:pic>
      <p:pic>
        <p:nvPicPr>
          <p:cNvPr id="24" name="Picture 23">
            <a:extLst>
              <a:ext uri="{FF2B5EF4-FFF2-40B4-BE49-F238E27FC236}">
                <a16:creationId xmlns:a16="http://schemas.microsoft.com/office/drawing/2014/main" id="{F9BF1FF5-170E-4EA7-AAA1-1B3E5B0A2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293" y="2301933"/>
            <a:ext cx="1770418" cy="2017570"/>
          </a:xfrm>
          <a:prstGeom prst="rect">
            <a:avLst/>
          </a:prstGeom>
        </p:spPr>
      </p:pic>
      <p:pic>
        <p:nvPicPr>
          <p:cNvPr id="47" name="Picture 46">
            <a:extLst>
              <a:ext uri="{FF2B5EF4-FFF2-40B4-BE49-F238E27FC236}">
                <a16:creationId xmlns:a16="http://schemas.microsoft.com/office/drawing/2014/main" id="{D50C18F4-A3E4-4843-B813-EE9E4797F6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4600" y="2569888"/>
            <a:ext cx="1541019" cy="1661477"/>
          </a:xfrm>
          <a:prstGeom prst="rect">
            <a:avLst/>
          </a:prstGeom>
        </p:spPr>
      </p:pic>
    </p:spTree>
    <p:extLst>
      <p:ext uri="{BB962C8B-B14F-4D97-AF65-F5344CB8AC3E}">
        <p14:creationId xmlns:p14="http://schemas.microsoft.com/office/powerpoint/2010/main" val="24452340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circle(in)">
                                      <p:cBhvr>
                                        <p:cTn id="7" dur="750"/>
                                        <p:tgtEl>
                                          <p:spTgt spid="12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circle(in)">
                                      <p:cBhvr>
                                        <p:cTn id="10" dur="750"/>
                                        <p:tgtEl>
                                          <p:spTgt spid="63"/>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circle(in)">
                                      <p:cBhvr>
                                        <p:cTn id="13" dur="750"/>
                                        <p:tgtEl>
                                          <p:spTgt spid="6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circle(in)">
                                      <p:cBhvr>
                                        <p:cTn id="16" dur="750"/>
                                        <p:tgtEl>
                                          <p:spTgt spid="65"/>
                                        </p:tgtEl>
                                      </p:cBhvr>
                                    </p:animEffect>
                                  </p:childTnLst>
                                </p:cTn>
                              </p:par>
                              <p:par>
                                <p:cTn id="17" presetID="6" presetClass="entr" presetSubtype="16"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circle(in)">
                                      <p:cBhvr>
                                        <p:cTn id="19" dur="75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circle(in)">
                                      <p:cBhvr>
                                        <p:cTn id="24" dur="2000"/>
                                        <p:tgtEl>
                                          <p:spTgt spid="53"/>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circle(in)">
                                      <p:cBhvr>
                                        <p:cTn id="27" dur="2000"/>
                                        <p:tgtEl>
                                          <p:spTgt spid="54"/>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circle(in)">
                                      <p:cBhvr>
                                        <p:cTn id="30" dur="750"/>
                                        <p:tgtEl>
                                          <p:spTgt spid="57"/>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circle(in)">
                                      <p:cBhvr>
                                        <p:cTn id="33" dur="750"/>
                                        <p:tgtEl>
                                          <p:spTgt spid="66"/>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circle(in)">
                                      <p:cBhvr>
                                        <p:cTn id="36" dur="750"/>
                                        <p:tgtEl>
                                          <p:spTgt spid="67"/>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circle(in)">
                                      <p:cBhvr>
                                        <p:cTn id="39" dur="750"/>
                                        <p:tgtEl>
                                          <p:spTgt spid="68"/>
                                        </p:tgtEl>
                                      </p:cBhvr>
                                    </p:animEffect>
                                  </p:childTnLst>
                                </p:cTn>
                              </p:par>
                              <p:par>
                                <p:cTn id="40" presetID="6" presetClass="entr" presetSubtype="16" fill="hold"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circle(in)">
                                      <p:cBhvr>
                                        <p:cTn id="42" dur="75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84"/>
                                        </p:tgtEl>
                                        <p:attrNameLst>
                                          <p:attrName>style.visibility</p:attrName>
                                        </p:attrNameLst>
                                      </p:cBhvr>
                                      <p:to>
                                        <p:strVal val="visible"/>
                                      </p:to>
                                    </p:set>
                                    <p:animEffect transition="in" filter="circle(in)">
                                      <p:cBhvr>
                                        <p:cTn id="47" dur="2000"/>
                                        <p:tgtEl>
                                          <p:spTgt spid="84"/>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circle(in)">
                                      <p:cBhvr>
                                        <p:cTn id="52" dur="750"/>
                                        <p:tgtEl>
                                          <p:spTgt spid="5"/>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circle(in)">
                                      <p:cBhvr>
                                        <p:cTn id="55" dur="750"/>
                                        <p:tgtEl>
                                          <p:spTgt spid="10"/>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circle(in)">
                                      <p:cBhvr>
                                        <p:cTn id="58" dur="750"/>
                                        <p:tgtEl>
                                          <p:spTgt spid="6"/>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circle(in)">
                                      <p:cBhvr>
                                        <p:cTn id="61" dur="750"/>
                                        <p:tgtEl>
                                          <p:spTgt spid="13"/>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circle(in)">
                                      <p:cBhvr>
                                        <p:cTn id="64" dur="750"/>
                                        <p:tgtEl>
                                          <p:spTgt spid="14"/>
                                        </p:tgtEl>
                                      </p:cBhvr>
                                    </p:animEffect>
                                  </p:childTnLst>
                                </p:cTn>
                              </p:par>
                              <p:par>
                                <p:cTn id="65" presetID="6" presetClass="entr" presetSubtype="16"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circle(in)">
                                      <p:cBhvr>
                                        <p:cTn id="67" dur="750"/>
                                        <p:tgtEl>
                                          <p:spTgt spid="15"/>
                                        </p:tgtEl>
                                      </p:cBhvr>
                                    </p:animEffect>
                                  </p:childTnLst>
                                </p:cTn>
                              </p:par>
                              <p:par>
                                <p:cTn id="68" presetID="6" presetClass="entr" presetSubtype="16"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circle(in)">
                                      <p:cBhvr>
                                        <p:cTn id="70"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6" grpId="0" animBg="1"/>
      <p:bldP spid="128" grpId="0"/>
      <p:bldP spid="53" grpId="0" animBg="1"/>
      <p:bldP spid="54" grpId="0"/>
      <p:bldP spid="57" grpId="0" animBg="1"/>
      <p:bldP spid="13" grpId="0" animBg="1"/>
      <p:bldP spid="14" grpId="0" animBg="1"/>
      <p:bldP spid="15" grpId="0" animBg="1"/>
      <p:bldP spid="63" grpId="0" animBg="1"/>
      <p:bldP spid="64" grpId="0" animBg="1"/>
      <p:bldP spid="65" grpId="0" animBg="1"/>
      <p:bldP spid="66" grpId="0" animBg="1"/>
      <p:bldP spid="67" grpId="0" animBg="1"/>
      <p:bldP spid="6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2376751" y="284739"/>
            <a:ext cx="7429507" cy="1061829"/>
          </a:xfrm>
          <a:prstGeom prst="rect">
            <a:avLst/>
          </a:prstGeom>
          <a:noFill/>
        </p:spPr>
        <p:txBody>
          <a:bodyPr wrap="square" rtlCol="0">
            <a:spAutoFit/>
          </a:bodyPr>
          <a:lstStyle/>
          <a:p>
            <a:pPr algn="ctr"/>
            <a:r>
              <a:rPr lang="en-US" sz="4500" b="1" dirty="0">
                <a:solidFill>
                  <a:schemeClr val="bg1">
                    <a:lumMod val="95000"/>
                  </a:schemeClr>
                </a:solidFill>
                <a:latin typeface="+mj-lt"/>
              </a:rPr>
              <a:t>GIAO DIỆN MINH HỌA</a:t>
            </a:r>
          </a:p>
          <a:p>
            <a:pPr algn="ctr"/>
            <a:r>
              <a:rPr lang="en-US" b="1" dirty="0">
                <a:solidFill>
                  <a:schemeClr val="bg1">
                    <a:lumMod val="95000"/>
                  </a:schemeClr>
                </a:solidFill>
                <a:latin typeface="+mj-lt"/>
              </a:rPr>
              <a:t>Giao </a:t>
            </a:r>
            <a:r>
              <a:rPr lang="en-US" b="1" dirty="0" err="1">
                <a:solidFill>
                  <a:schemeClr val="bg1">
                    <a:lumMod val="95000"/>
                  </a:schemeClr>
                </a:solidFill>
                <a:latin typeface="+mj-lt"/>
              </a:rPr>
              <a:t>diện</a:t>
            </a:r>
            <a:r>
              <a:rPr lang="en-US" b="1" dirty="0">
                <a:solidFill>
                  <a:schemeClr val="bg1">
                    <a:lumMod val="95000"/>
                  </a:schemeClr>
                </a:solidFill>
                <a:latin typeface="+mj-lt"/>
              </a:rPr>
              <a:t> </a:t>
            </a:r>
            <a:r>
              <a:rPr lang="en-US" b="1" dirty="0" err="1">
                <a:solidFill>
                  <a:schemeClr val="bg1">
                    <a:lumMod val="95000"/>
                  </a:schemeClr>
                </a:solidFill>
                <a:latin typeface="+mj-lt"/>
              </a:rPr>
              <a:t>trang</a:t>
            </a:r>
            <a:r>
              <a:rPr lang="en-US" b="1" dirty="0">
                <a:solidFill>
                  <a:schemeClr val="bg1">
                    <a:lumMod val="95000"/>
                  </a:schemeClr>
                </a:solidFill>
                <a:latin typeface="+mj-lt"/>
              </a:rPr>
              <a:t> </a:t>
            </a:r>
            <a:r>
              <a:rPr lang="en-US" b="1" dirty="0" err="1">
                <a:solidFill>
                  <a:schemeClr val="bg1">
                    <a:lumMod val="95000"/>
                  </a:schemeClr>
                </a:solidFill>
                <a:latin typeface="+mj-lt"/>
              </a:rPr>
              <a:t>đăng</a:t>
            </a:r>
            <a:r>
              <a:rPr lang="en-US" b="1" dirty="0">
                <a:solidFill>
                  <a:schemeClr val="bg1">
                    <a:lumMod val="95000"/>
                  </a:schemeClr>
                </a:solidFill>
                <a:latin typeface="+mj-lt"/>
              </a:rPr>
              <a:t> </a:t>
            </a:r>
            <a:r>
              <a:rPr lang="en-US" b="1" dirty="0" err="1">
                <a:solidFill>
                  <a:schemeClr val="bg1">
                    <a:lumMod val="95000"/>
                  </a:schemeClr>
                </a:solidFill>
                <a:latin typeface="+mj-lt"/>
              </a:rPr>
              <a:t>ký</a:t>
            </a:r>
            <a:r>
              <a:rPr lang="en-US" b="1" dirty="0">
                <a:solidFill>
                  <a:schemeClr val="bg1">
                    <a:lumMod val="95000"/>
                  </a:schemeClr>
                </a:solidFill>
                <a:latin typeface="+mj-lt"/>
              </a:rPr>
              <a:t> </a:t>
            </a:r>
            <a:r>
              <a:rPr lang="en-US" b="1" dirty="0" err="1">
                <a:solidFill>
                  <a:schemeClr val="bg1">
                    <a:lumMod val="95000"/>
                  </a:schemeClr>
                </a:solidFill>
                <a:latin typeface="+mj-lt"/>
              </a:rPr>
              <a:t>tài</a:t>
            </a:r>
            <a:r>
              <a:rPr lang="en-US" b="1" dirty="0">
                <a:solidFill>
                  <a:schemeClr val="bg1">
                    <a:lumMod val="95000"/>
                  </a:schemeClr>
                </a:solidFill>
                <a:latin typeface="+mj-lt"/>
              </a:rPr>
              <a:t> </a:t>
            </a:r>
            <a:r>
              <a:rPr lang="en-US" b="1" dirty="0" err="1">
                <a:solidFill>
                  <a:schemeClr val="bg1">
                    <a:lumMod val="95000"/>
                  </a:schemeClr>
                </a:solidFill>
                <a:latin typeface="+mj-lt"/>
              </a:rPr>
              <a:t>khoản</a:t>
            </a:r>
            <a:endParaRPr lang="en-US" b="1" dirty="0">
              <a:solidFill>
                <a:schemeClr val="bg1">
                  <a:lumMod val="95000"/>
                </a:schemeClr>
              </a:solidFill>
              <a:latin typeface="+mj-lt"/>
            </a:endParaRPr>
          </a:p>
        </p:txBody>
      </p:sp>
      <p:pic>
        <p:nvPicPr>
          <p:cNvPr id="2" name="Picture 1">
            <a:extLst>
              <a:ext uri="{FF2B5EF4-FFF2-40B4-BE49-F238E27FC236}">
                <a16:creationId xmlns:a16="http://schemas.microsoft.com/office/drawing/2014/main" id="{FEC2F428-8C14-9D8D-6A51-BA1EFC3491D8}"/>
              </a:ext>
            </a:extLst>
          </p:cNvPr>
          <p:cNvPicPr>
            <a:picLocks noChangeAspect="1"/>
          </p:cNvPicPr>
          <p:nvPr/>
        </p:nvPicPr>
        <p:blipFill>
          <a:blip r:embed="rId2"/>
          <a:stretch>
            <a:fillRect/>
          </a:stretch>
        </p:blipFill>
        <p:spPr>
          <a:xfrm>
            <a:off x="1799311" y="1994922"/>
            <a:ext cx="8584385" cy="4301247"/>
          </a:xfrm>
          <a:prstGeom prst="rect">
            <a:avLst/>
          </a:prstGeom>
        </p:spPr>
      </p:pic>
    </p:spTree>
    <p:extLst>
      <p:ext uri="{BB962C8B-B14F-4D97-AF65-F5344CB8AC3E}">
        <p14:creationId xmlns:p14="http://schemas.microsoft.com/office/powerpoint/2010/main" val="2187392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2323899" y="300437"/>
            <a:ext cx="7544200" cy="1061829"/>
          </a:xfrm>
          <a:prstGeom prst="rect">
            <a:avLst/>
          </a:prstGeom>
          <a:noFill/>
        </p:spPr>
        <p:txBody>
          <a:bodyPr wrap="square" rtlCol="0">
            <a:spAutoFit/>
          </a:bodyPr>
          <a:lstStyle/>
          <a:p>
            <a:pPr algn="ctr"/>
            <a:r>
              <a:rPr lang="en-US" sz="4500" b="1" dirty="0">
                <a:solidFill>
                  <a:schemeClr val="bg1">
                    <a:lumMod val="95000"/>
                  </a:schemeClr>
                </a:solidFill>
                <a:latin typeface="+mj-lt"/>
              </a:rPr>
              <a:t>GIAO DIỆN MINH HỌA</a:t>
            </a:r>
          </a:p>
          <a:p>
            <a:pPr algn="ctr"/>
            <a:r>
              <a:rPr lang="en-US" b="1" dirty="0">
                <a:solidFill>
                  <a:schemeClr val="bg1">
                    <a:lumMod val="95000"/>
                  </a:schemeClr>
                </a:solidFill>
                <a:latin typeface="+mj-lt"/>
              </a:rPr>
              <a:t>Giao </a:t>
            </a:r>
            <a:r>
              <a:rPr lang="en-US" b="1" dirty="0" err="1">
                <a:solidFill>
                  <a:schemeClr val="bg1">
                    <a:lumMod val="95000"/>
                  </a:schemeClr>
                </a:solidFill>
                <a:latin typeface="+mj-lt"/>
              </a:rPr>
              <a:t>diện</a:t>
            </a:r>
            <a:r>
              <a:rPr lang="en-US" b="1" dirty="0">
                <a:solidFill>
                  <a:schemeClr val="bg1">
                    <a:lumMod val="95000"/>
                  </a:schemeClr>
                </a:solidFill>
                <a:latin typeface="+mj-lt"/>
              </a:rPr>
              <a:t> </a:t>
            </a:r>
            <a:r>
              <a:rPr lang="en-US" b="1" dirty="0" err="1">
                <a:solidFill>
                  <a:schemeClr val="bg1">
                    <a:lumMod val="95000"/>
                  </a:schemeClr>
                </a:solidFill>
                <a:latin typeface="+mj-lt"/>
              </a:rPr>
              <a:t>trang</a:t>
            </a:r>
            <a:r>
              <a:rPr lang="en-US" b="1" dirty="0">
                <a:solidFill>
                  <a:schemeClr val="bg1">
                    <a:lumMod val="95000"/>
                  </a:schemeClr>
                </a:solidFill>
                <a:latin typeface="+mj-lt"/>
              </a:rPr>
              <a:t> </a:t>
            </a:r>
            <a:r>
              <a:rPr lang="en-US" b="1" dirty="0" err="1">
                <a:solidFill>
                  <a:schemeClr val="bg1">
                    <a:lumMod val="95000"/>
                  </a:schemeClr>
                </a:solidFill>
                <a:latin typeface="+mj-lt"/>
              </a:rPr>
              <a:t>thông</a:t>
            </a:r>
            <a:r>
              <a:rPr lang="en-US" b="1" dirty="0">
                <a:solidFill>
                  <a:schemeClr val="bg1">
                    <a:lumMod val="95000"/>
                  </a:schemeClr>
                </a:solidFill>
                <a:latin typeface="+mj-lt"/>
              </a:rPr>
              <a:t> tin </a:t>
            </a:r>
            <a:r>
              <a:rPr lang="en-US" b="1" dirty="0" err="1">
                <a:solidFill>
                  <a:schemeClr val="bg1">
                    <a:lumMod val="95000"/>
                  </a:schemeClr>
                </a:solidFill>
                <a:latin typeface="+mj-lt"/>
              </a:rPr>
              <a:t>độc</a:t>
            </a:r>
            <a:r>
              <a:rPr lang="en-US" b="1" dirty="0">
                <a:solidFill>
                  <a:schemeClr val="bg1">
                    <a:lumMod val="95000"/>
                  </a:schemeClr>
                </a:solidFill>
                <a:latin typeface="+mj-lt"/>
              </a:rPr>
              <a:t> </a:t>
            </a:r>
            <a:r>
              <a:rPr lang="en-US" b="1" dirty="0" err="1">
                <a:solidFill>
                  <a:schemeClr val="bg1">
                    <a:lumMod val="95000"/>
                  </a:schemeClr>
                </a:solidFill>
                <a:latin typeface="+mj-lt"/>
              </a:rPr>
              <a:t>giả</a:t>
            </a:r>
            <a:endParaRPr lang="en-US" b="1" dirty="0">
              <a:solidFill>
                <a:schemeClr val="bg1">
                  <a:lumMod val="95000"/>
                </a:schemeClr>
              </a:solidFill>
              <a:latin typeface="+mj-lt"/>
            </a:endParaRPr>
          </a:p>
        </p:txBody>
      </p:sp>
      <p:pic>
        <p:nvPicPr>
          <p:cNvPr id="2" name="Picture 1">
            <a:extLst>
              <a:ext uri="{FF2B5EF4-FFF2-40B4-BE49-F238E27FC236}">
                <a16:creationId xmlns:a16="http://schemas.microsoft.com/office/drawing/2014/main" id="{018BFAE7-204C-0194-7FB2-E978FC0F2B38}"/>
              </a:ext>
            </a:extLst>
          </p:cNvPr>
          <p:cNvPicPr>
            <a:picLocks noChangeAspect="1"/>
          </p:cNvPicPr>
          <p:nvPr/>
        </p:nvPicPr>
        <p:blipFill>
          <a:blip r:embed="rId2"/>
          <a:stretch>
            <a:fillRect/>
          </a:stretch>
        </p:blipFill>
        <p:spPr>
          <a:xfrm>
            <a:off x="1733405" y="1994922"/>
            <a:ext cx="8725187" cy="4385675"/>
          </a:xfrm>
          <a:prstGeom prst="rect">
            <a:avLst/>
          </a:prstGeom>
        </p:spPr>
      </p:pic>
    </p:spTree>
    <p:extLst>
      <p:ext uri="{BB962C8B-B14F-4D97-AF65-F5344CB8AC3E}">
        <p14:creationId xmlns:p14="http://schemas.microsoft.com/office/powerpoint/2010/main" val="19710242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2546555" y="300437"/>
            <a:ext cx="7006720" cy="1061829"/>
          </a:xfrm>
          <a:prstGeom prst="rect">
            <a:avLst/>
          </a:prstGeom>
          <a:noFill/>
        </p:spPr>
        <p:txBody>
          <a:bodyPr wrap="square" rtlCol="0">
            <a:spAutoFit/>
          </a:bodyPr>
          <a:lstStyle/>
          <a:p>
            <a:pPr algn="ctr"/>
            <a:r>
              <a:rPr lang="en-US" sz="4500" b="1" dirty="0">
                <a:solidFill>
                  <a:schemeClr val="bg1">
                    <a:lumMod val="95000"/>
                  </a:schemeClr>
                </a:solidFill>
                <a:latin typeface="+mj-lt"/>
              </a:rPr>
              <a:t>GIAO DIỆN MINH HỌA</a:t>
            </a:r>
          </a:p>
          <a:p>
            <a:pPr algn="ctr"/>
            <a:r>
              <a:rPr lang="en-US" b="1" dirty="0">
                <a:solidFill>
                  <a:schemeClr val="bg1">
                    <a:lumMod val="95000"/>
                  </a:schemeClr>
                </a:solidFill>
                <a:latin typeface="+mj-lt"/>
              </a:rPr>
              <a:t>Giao </a:t>
            </a:r>
            <a:r>
              <a:rPr lang="en-US" b="1" dirty="0" err="1">
                <a:solidFill>
                  <a:schemeClr val="bg1">
                    <a:lumMod val="95000"/>
                  </a:schemeClr>
                </a:solidFill>
                <a:latin typeface="+mj-lt"/>
              </a:rPr>
              <a:t>diện</a:t>
            </a:r>
            <a:r>
              <a:rPr lang="en-US" b="1" dirty="0">
                <a:solidFill>
                  <a:schemeClr val="bg1">
                    <a:lumMod val="95000"/>
                  </a:schemeClr>
                </a:solidFill>
                <a:latin typeface="+mj-lt"/>
              </a:rPr>
              <a:t> </a:t>
            </a:r>
            <a:r>
              <a:rPr lang="en-US" b="1" dirty="0" err="1">
                <a:solidFill>
                  <a:schemeClr val="bg1">
                    <a:lumMod val="95000"/>
                  </a:schemeClr>
                </a:solidFill>
                <a:latin typeface="+mj-lt"/>
              </a:rPr>
              <a:t>trang</a:t>
            </a:r>
            <a:r>
              <a:rPr lang="en-US" b="1" dirty="0">
                <a:solidFill>
                  <a:schemeClr val="bg1">
                    <a:lumMod val="95000"/>
                  </a:schemeClr>
                </a:solidFill>
                <a:latin typeface="+mj-lt"/>
              </a:rPr>
              <a:t> </a:t>
            </a:r>
            <a:r>
              <a:rPr lang="en-US" b="1" dirty="0" err="1">
                <a:solidFill>
                  <a:schemeClr val="bg1">
                    <a:lumMod val="95000"/>
                  </a:schemeClr>
                </a:solidFill>
                <a:latin typeface="+mj-lt"/>
              </a:rPr>
              <a:t>yêu</a:t>
            </a:r>
            <a:r>
              <a:rPr lang="en-US" b="1" dirty="0">
                <a:solidFill>
                  <a:schemeClr val="bg1">
                    <a:lumMod val="95000"/>
                  </a:schemeClr>
                </a:solidFill>
                <a:latin typeface="+mj-lt"/>
              </a:rPr>
              <a:t> </a:t>
            </a:r>
            <a:r>
              <a:rPr lang="en-US" b="1" dirty="0" err="1">
                <a:solidFill>
                  <a:schemeClr val="bg1">
                    <a:lumMod val="95000"/>
                  </a:schemeClr>
                </a:solidFill>
                <a:latin typeface="+mj-lt"/>
              </a:rPr>
              <a:t>cầu</a:t>
            </a:r>
            <a:r>
              <a:rPr lang="en-US" b="1" dirty="0">
                <a:solidFill>
                  <a:schemeClr val="bg1">
                    <a:lumMod val="95000"/>
                  </a:schemeClr>
                </a:solidFill>
                <a:latin typeface="+mj-lt"/>
              </a:rPr>
              <a:t> </a:t>
            </a:r>
            <a:r>
              <a:rPr lang="en-US" b="1" dirty="0" err="1">
                <a:solidFill>
                  <a:schemeClr val="bg1">
                    <a:lumMod val="95000"/>
                  </a:schemeClr>
                </a:solidFill>
                <a:latin typeface="+mj-lt"/>
              </a:rPr>
              <a:t>nhập</a:t>
            </a:r>
            <a:r>
              <a:rPr lang="en-US" b="1" dirty="0">
                <a:solidFill>
                  <a:schemeClr val="bg1">
                    <a:lumMod val="95000"/>
                  </a:schemeClr>
                </a:solidFill>
                <a:latin typeface="+mj-lt"/>
              </a:rPr>
              <a:t> them </a:t>
            </a:r>
            <a:r>
              <a:rPr lang="en-US" b="1" dirty="0" err="1">
                <a:solidFill>
                  <a:schemeClr val="bg1">
                    <a:lumMod val="95000"/>
                  </a:schemeClr>
                </a:solidFill>
                <a:latin typeface="+mj-lt"/>
              </a:rPr>
              <a:t>sách</a:t>
            </a:r>
            <a:endParaRPr lang="en-US" b="1" dirty="0">
              <a:solidFill>
                <a:schemeClr val="bg1">
                  <a:lumMod val="95000"/>
                </a:schemeClr>
              </a:solidFill>
              <a:latin typeface="+mj-lt"/>
            </a:endParaRPr>
          </a:p>
        </p:txBody>
      </p:sp>
      <p:pic>
        <p:nvPicPr>
          <p:cNvPr id="2" name="Picture 1">
            <a:extLst>
              <a:ext uri="{FF2B5EF4-FFF2-40B4-BE49-F238E27FC236}">
                <a16:creationId xmlns:a16="http://schemas.microsoft.com/office/drawing/2014/main" id="{2E561AE7-89AB-4A8D-B868-324FC71A3248}"/>
              </a:ext>
            </a:extLst>
          </p:cNvPr>
          <p:cNvPicPr>
            <a:picLocks noChangeAspect="1"/>
          </p:cNvPicPr>
          <p:nvPr/>
        </p:nvPicPr>
        <p:blipFill>
          <a:blip r:embed="rId2"/>
          <a:stretch>
            <a:fillRect/>
          </a:stretch>
        </p:blipFill>
        <p:spPr>
          <a:xfrm>
            <a:off x="1477159" y="1596347"/>
            <a:ext cx="9237681" cy="4599351"/>
          </a:xfrm>
          <a:prstGeom prst="rect">
            <a:avLst/>
          </a:prstGeom>
        </p:spPr>
      </p:pic>
    </p:spTree>
    <p:extLst>
      <p:ext uri="{BB962C8B-B14F-4D97-AF65-F5344CB8AC3E}">
        <p14:creationId xmlns:p14="http://schemas.microsoft.com/office/powerpoint/2010/main" val="97141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2399071" y="300437"/>
            <a:ext cx="7154204" cy="1061829"/>
          </a:xfrm>
          <a:prstGeom prst="rect">
            <a:avLst/>
          </a:prstGeom>
          <a:noFill/>
        </p:spPr>
        <p:txBody>
          <a:bodyPr wrap="square" rtlCol="0">
            <a:spAutoFit/>
          </a:bodyPr>
          <a:lstStyle/>
          <a:p>
            <a:pPr algn="ctr"/>
            <a:r>
              <a:rPr lang="en-US" sz="4500" b="1" dirty="0">
                <a:solidFill>
                  <a:schemeClr val="bg1">
                    <a:lumMod val="95000"/>
                  </a:schemeClr>
                </a:solidFill>
                <a:latin typeface="+mj-lt"/>
              </a:rPr>
              <a:t>GIAO DIỆN MINH HỌA</a:t>
            </a:r>
          </a:p>
          <a:p>
            <a:pPr algn="ctr"/>
            <a:r>
              <a:rPr lang="en-US" b="1" dirty="0">
                <a:solidFill>
                  <a:schemeClr val="bg1">
                    <a:lumMod val="95000"/>
                  </a:schemeClr>
                </a:solidFill>
                <a:latin typeface="+mj-lt"/>
              </a:rPr>
              <a:t>Giao </a:t>
            </a:r>
            <a:r>
              <a:rPr lang="en-US" b="1" dirty="0" err="1">
                <a:solidFill>
                  <a:schemeClr val="bg1">
                    <a:lumMod val="95000"/>
                  </a:schemeClr>
                </a:solidFill>
                <a:latin typeface="+mj-lt"/>
              </a:rPr>
              <a:t>diện</a:t>
            </a:r>
            <a:r>
              <a:rPr lang="en-US" b="1" dirty="0">
                <a:solidFill>
                  <a:schemeClr val="bg1">
                    <a:lumMod val="95000"/>
                  </a:schemeClr>
                </a:solidFill>
                <a:latin typeface="+mj-lt"/>
              </a:rPr>
              <a:t> </a:t>
            </a:r>
            <a:r>
              <a:rPr lang="en-US" b="1" dirty="0" err="1">
                <a:solidFill>
                  <a:schemeClr val="bg1">
                    <a:lumMod val="95000"/>
                  </a:schemeClr>
                </a:solidFill>
                <a:latin typeface="+mj-lt"/>
              </a:rPr>
              <a:t>trang</a:t>
            </a:r>
            <a:r>
              <a:rPr lang="en-US" b="1" dirty="0">
                <a:solidFill>
                  <a:schemeClr val="bg1">
                    <a:lumMod val="95000"/>
                  </a:schemeClr>
                </a:solidFill>
                <a:latin typeface="+mj-lt"/>
              </a:rPr>
              <a:t> </a:t>
            </a:r>
            <a:r>
              <a:rPr lang="en-US" b="1" dirty="0" err="1">
                <a:solidFill>
                  <a:schemeClr val="bg1">
                    <a:lumMod val="95000"/>
                  </a:schemeClr>
                </a:solidFill>
                <a:latin typeface="+mj-lt"/>
              </a:rPr>
              <a:t>quản</a:t>
            </a:r>
            <a:r>
              <a:rPr lang="en-US" b="1" dirty="0">
                <a:solidFill>
                  <a:schemeClr val="bg1">
                    <a:lumMod val="95000"/>
                  </a:schemeClr>
                </a:solidFill>
                <a:latin typeface="+mj-lt"/>
              </a:rPr>
              <a:t> </a:t>
            </a:r>
            <a:r>
              <a:rPr lang="en-US" b="1" dirty="0" err="1">
                <a:solidFill>
                  <a:schemeClr val="bg1">
                    <a:lumMod val="95000"/>
                  </a:schemeClr>
                </a:solidFill>
                <a:latin typeface="+mj-lt"/>
              </a:rPr>
              <a:t>lý</a:t>
            </a:r>
            <a:r>
              <a:rPr lang="en-US" b="1" dirty="0">
                <a:solidFill>
                  <a:schemeClr val="bg1">
                    <a:lumMod val="95000"/>
                  </a:schemeClr>
                </a:solidFill>
                <a:latin typeface="+mj-lt"/>
              </a:rPr>
              <a:t> </a:t>
            </a:r>
            <a:r>
              <a:rPr lang="en-US" b="1" dirty="0" err="1">
                <a:solidFill>
                  <a:schemeClr val="bg1">
                    <a:lumMod val="95000"/>
                  </a:schemeClr>
                </a:solidFill>
                <a:latin typeface="+mj-lt"/>
              </a:rPr>
              <a:t>độc</a:t>
            </a:r>
            <a:r>
              <a:rPr lang="en-US" b="1" dirty="0">
                <a:solidFill>
                  <a:schemeClr val="bg1">
                    <a:lumMod val="95000"/>
                  </a:schemeClr>
                </a:solidFill>
                <a:latin typeface="+mj-lt"/>
              </a:rPr>
              <a:t> </a:t>
            </a:r>
            <a:r>
              <a:rPr lang="en-US" b="1" dirty="0" err="1">
                <a:solidFill>
                  <a:schemeClr val="bg1">
                    <a:lumMod val="95000"/>
                  </a:schemeClr>
                </a:solidFill>
                <a:latin typeface="+mj-lt"/>
              </a:rPr>
              <a:t>giả</a:t>
            </a:r>
            <a:r>
              <a:rPr lang="en-US" b="1" dirty="0">
                <a:solidFill>
                  <a:schemeClr val="bg1">
                    <a:lumMod val="95000"/>
                  </a:schemeClr>
                </a:solidFill>
                <a:latin typeface="+mj-lt"/>
              </a:rPr>
              <a:t> </a:t>
            </a:r>
          </a:p>
        </p:txBody>
      </p:sp>
      <p:pic>
        <p:nvPicPr>
          <p:cNvPr id="2" name="Picture 1">
            <a:extLst>
              <a:ext uri="{FF2B5EF4-FFF2-40B4-BE49-F238E27FC236}">
                <a16:creationId xmlns:a16="http://schemas.microsoft.com/office/drawing/2014/main" id="{0F1F227F-0240-A0A6-746C-ACE38C1BA303}"/>
              </a:ext>
            </a:extLst>
          </p:cNvPr>
          <p:cNvPicPr>
            <a:picLocks noChangeAspect="1"/>
          </p:cNvPicPr>
          <p:nvPr/>
        </p:nvPicPr>
        <p:blipFill>
          <a:blip r:embed="rId2"/>
          <a:stretch>
            <a:fillRect/>
          </a:stretch>
        </p:blipFill>
        <p:spPr>
          <a:xfrm>
            <a:off x="1482816" y="1648167"/>
            <a:ext cx="9226368" cy="4603451"/>
          </a:xfrm>
          <a:prstGeom prst="rect">
            <a:avLst/>
          </a:prstGeom>
        </p:spPr>
      </p:pic>
    </p:spTree>
    <p:extLst>
      <p:ext uri="{BB962C8B-B14F-4D97-AF65-F5344CB8AC3E}">
        <p14:creationId xmlns:p14="http://schemas.microsoft.com/office/powerpoint/2010/main" val="39446333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2369574" y="300437"/>
            <a:ext cx="7183701" cy="1061829"/>
          </a:xfrm>
          <a:prstGeom prst="rect">
            <a:avLst/>
          </a:prstGeom>
          <a:noFill/>
        </p:spPr>
        <p:txBody>
          <a:bodyPr wrap="square" rtlCol="0">
            <a:spAutoFit/>
          </a:bodyPr>
          <a:lstStyle/>
          <a:p>
            <a:pPr algn="ctr"/>
            <a:r>
              <a:rPr lang="en-US" sz="4500" b="1" dirty="0">
                <a:solidFill>
                  <a:schemeClr val="bg1">
                    <a:lumMod val="95000"/>
                  </a:schemeClr>
                </a:solidFill>
                <a:latin typeface="+mj-lt"/>
              </a:rPr>
              <a:t> GIAO DIỆN MINH HỌA</a:t>
            </a:r>
          </a:p>
          <a:p>
            <a:pPr algn="ctr"/>
            <a:r>
              <a:rPr lang="en-US" b="1" dirty="0">
                <a:solidFill>
                  <a:schemeClr val="bg1">
                    <a:lumMod val="95000"/>
                  </a:schemeClr>
                </a:solidFill>
                <a:latin typeface="+mj-lt"/>
              </a:rPr>
              <a:t>Giao </a:t>
            </a:r>
            <a:r>
              <a:rPr lang="en-US" b="1" dirty="0" err="1">
                <a:solidFill>
                  <a:schemeClr val="bg1">
                    <a:lumMod val="95000"/>
                  </a:schemeClr>
                </a:solidFill>
                <a:latin typeface="+mj-lt"/>
              </a:rPr>
              <a:t>diện</a:t>
            </a:r>
            <a:r>
              <a:rPr lang="en-US" b="1" dirty="0">
                <a:solidFill>
                  <a:schemeClr val="bg1">
                    <a:lumMod val="95000"/>
                  </a:schemeClr>
                </a:solidFill>
                <a:latin typeface="+mj-lt"/>
              </a:rPr>
              <a:t> </a:t>
            </a:r>
            <a:r>
              <a:rPr lang="en-US" b="1" dirty="0" err="1">
                <a:solidFill>
                  <a:schemeClr val="bg1">
                    <a:lumMod val="95000"/>
                  </a:schemeClr>
                </a:solidFill>
                <a:latin typeface="+mj-lt"/>
              </a:rPr>
              <a:t>trang</a:t>
            </a:r>
            <a:r>
              <a:rPr lang="en-US" b="1" dirty="0">
                <a:solidFill>
                  <a:schemeClr val="bg1">
                    <a:lumMod val="95000"/>
                  </a:schemeClr>
                </a:solidFill>
                <a:latin typeface="+mj-lt"/>
              </a:rPr>
              <a:t> </a:t>
            </a:r>
            <a:r>
              <a:rPr lang="en-US" b="1" dirty="0" err="1">
                <a:solidFill>
                  <a:schemeClr val="bg1">
                    <a:lumMod val="95000"/>
                  </a:schemeClr>
                </a:solidFill>
                <a:latin typeface="+mj-lt"/>
              </a:rPr>
              <a:t>chỉnh</a:t>
            </a:r>
            <a:r>
              <a:rPr lang="en-US" b="1" dirty="0">
                <a:solidFill>
                  <a:schemeClr val="bg1">
                    <a:lumMod val="95000"/>
                  </a:schemeClr>
                </a:solidFill>
                <a:latin typeface="+mj-lt"/>
              </a:rPr>
              <a:t> </a:t>
            </a:r>
            <a:r>
              <a:rPr lang="en-US" b="1" dirty="0" err="1">
                <a:solidFill>
                  <a:schemeClr val="bg1">
                    <a:lumMod val="95000"/>
                  </a:schemeClr>
                </a:solidFill>
                <a:latin typeface="+mj-lt"/>
              </a:rPr>
              <a:t>sửa</a:t>
            </a:r>
            <a:r>
              <a:rPr lang="en-US" b="1" dirty="0">
                <a:solidFill>
                  <a:schemeClr val="bg1">
                    <a:lumMod val="95000"/>
                  </a:schemeClr>
                </a:solidFill>
                <a:latin typeface="+mj-lt"/>
              </a:rPr>
              <a:t> </a:t>
            </a:r>
            <a:r>
              <a:rPr lang="en-US" b="1" dirty="0" err="1">
                <a:solidFill>
                  <a:schemeClr val="bg1">
                    <a:lumMod val="95000"/>
                  </a:schemeClr>
                </a:solidFill>
                <a:latin typeface="+mj-lt"/>
              </a:rPr>
              <a:t>thông</a:t>
            </a:r>
            <a:r>
              <a:rPr lang="en-US" b="1" dirty="0">
                <a:solidFill>
                  <a:schemeClr val="bg1">
                    <a:lumMod val="95000"/>
                  </a:schemeClr>
                </a:solidFill>
                <a:latin typeface="+mj-lt"/>
              </a:rPr>
              <a:t> tin </a:t>
            </a:r>
            <a:r>
              <a:rPr lang="en-US" b="1" dirty="0" err="1">
                <a:solidFill>
                  <a:schemeClr val="bg1">
                    <a:lumMod val="95000"/>
                  </a:schemeClr>
                </a:solidFill>
                <a:latin typeface="+mj-lt"/>
              </a:rPr>
              <a:t>cá</a:t>
            </a:r>
            <a:r>
              <a:rPr lang="en-US" b="1" dirty="0">
                <a:solidFill>
                  <a:schemeClr val="bg1">
                    <a:lumMod val="95000"/>
                  </a:schemeClr>
                </a:solidFill>
                <a:latin typeface="+mj-lt"/>
              </a:rPr>
              <a:t> </a:t>
            </a:r>
            <a:r>
              <a:rPr lang="en-US" b="1" dirty="0" err="1">
                <a:solidFill>
                  <a:schemeClr val="bg1">
                    <a:lumMod val="95000"/>
                  </a:schemeClr>
                </a:solidFill>
                <a:latin typeface="+mj-lt"/>
              </a:rPr>
              <a:t>nhân</a:t>
            </a:r>
            <a:endParaRPr lang="en-US" b="1" dirty="0">
              <a:solidFill>
                <a:schemeClr val="bg1">
                  <a:lumMod val="95000"/>
                </a:schemeClr>
              </a:solidFill>
              <a:latin typeface="+mj-lt"/>
            </a:endParaRPr>
          </a:p>
        </p:txBody>
      </p:sp>
      <p:pic>
        <p:nvPicPr>
          <p:cNvPr id="2" name="Picture 1">
            <a:extLst>
              <a:ext uri="{FF2B5EF4-FFF2-40B4-BE49-F238E27FC236}">
                <a16:creationId xmlns:a16="http://schemas.microsoft.com/office/drawing/2014/main" id="{7BCBB018-FACD-549E-D8EC-462B687E0262}"/>
              </a:ext>
            </a:extLst>
          </p:cNvPr>
          <p:cNvPicPr>
            <a:picLocks noChangeAspect="1"/>
          </p:cNvPicPr>
          <p:nvPr/>
        </p:nvPicPr>
        <p:blipFill>
          <a:blip r:embed="rId2"/>
          <a:stretch>
            <a:fillRect/>
          </a:stretch>
        </p:blipFill>
        <p:spPr>
          <a:xfrm>
            <a:off x="1713022" y="1546366"/>
            <a:ext cx="8765956" cy="4382978"/>
          </a:xfrm>
          <a:prstGeom prst="rect">
            <a:avLst/>
          </a:prstGeom>
        </p:spPr>
      </p:pic>
    </p:spTree>
    <p:extLst>
      <p:ext uri="{BB962C8B-B14F-4D97-AF65-F5344CB8AC3E}">
        <p14:creationId xmlns:p14="http://schemas.microsoft.com/office/powerpoint/2010/main" val="32606477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2914393" y="300437"/>
            <a:ext cx="6638882" cy="1061829"/>
          </a:xfrm>
          <a:prstGeom prst="rect">
            <a:avLst/>
          </a:prstGeom>
          <a:noFill/>
        </p:spPr>
        <p:txBody>
          <a:bodyPr wrap="square" rtlCol="0">
            <a:spAutoFit/>
          </a:bodyPr>
          <a:lstStyle/>
          <a:p>
            <a:pPr algn="ctr"/>
            <a:r>
              <a:rPr lang="en-US" sz="4500" b="1">
                <a:solidFill>
                  <a:schemeClr val="bg1">
                    <a:lumMod val="95000"/>
                  </a:schemeClr>
                </a:solidFill>
                <a:latin typeface="+mj-lt"/>
              </a:rPr>
              <a:t> GIAO DIỆN MINH HỌA</a:t>
            </a:r>
          </a:p>
          <a:p>
            <a:pPr algn="ctr"/>
            <a:r>
              <a:rPr lang="en-US" b="1">
                <a:solidFill>
                  <a:schemeClr val="bg1">
                    <a:lumMod val="95000"/>
                  </a:schemeClr>
                </a:solidFill>
                <a:latin typeface="+mj-lt"/>
              </a:rPr>
              <a:t>Sơ đồ quan hệ giữa các bảng</a:t>
            </a:r>
            <a:endParaRPr lang="en-US" b="1" dirty="0">
              <a:solidFill>
                <a:schemeClr val="bg1">
                  <a:lumMod val="95000"/>
                </a:schemeClr>
              </a:solidFill>
              <a:latin typeface="+mj-lt"/>
            </a:endParaRPr>
          </a:p>
        </p:txBody>
      </p:sp>
    </p:spTree>
    <p:extLst>
      <p:ext uri="{BB962C8B-B14F-4D97-AF65-F5344CB8AC3E}">
        <p14:creationId xmlns:p14="http://schemas.microsoft.com/office/powerpoint/2010/main" val="14925763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2914393" y="300437"/>
            <a:ext cx="6638882" cy="1061829"/>
          </a:xfrm>
          <a:prstGeom prst="rect">
            <a:avLst/>
          </a:prstGeom>
          <a:noFill/>
        </p:spPr>
        <p:txBody>
          <a:bodyPr wrap="square" rtlCol="0">
            <a:spAutoFit/>
          </a:bodyPr>
          <a:lstStyle/>
          <a:p>
            <a:pPr algn="ctr"/>
            <a:r>
              <a:rPr lang="en-US" sz="4500" b="1" dirty="0">
                <a:solidFill>
                  <a:schemeClr val="bg1">
                    <a:lumMod val="95000"/>
                  </a:schemeClr>
                </a:solidFill>
                <a:latin typeface="+mj-lt"/>
              </a:rPr>
              <a:t> GIAO DIỆN MINH HỌA</a:t>
            </a:r>
          </a:p>
          <a:p>
            <a:pPr algn="ctr"/>
            <a:r>
              <a:rPr lang="en-US" b="1" dirty="0" err="1">
                <a:solidFill>
                  <a:schemeClr val="bg1">
                    <a:lumMod val="95000"/>
                  </a:schemeClr>
                </a:solidFill>
                <a:latin typeface="+mj-lt"/>
              </a:rPr>
              <a:t>Sơ</a:t>
            </a:r>
            <a:r>
              <a:rPr lang="en-US" b="1" dirty="0">
                <a:solidFill>
                  <a:schemeClr val="bg1">
                    <a:lumMod val="95000"/>
                  </a:schemeClr>
                </a:solidFill>
                <a:latin typeface="+mj-lt"/>
              </a:rPr>
              <a:t> </a:t>
            </a:r>
            <a:r>
              <a:rPr lang="en-US" b="1" dirty="0" err="1">
                <a:solidFill>
                  <a:schemeClr val="bg1">
                    <a:lumMod val="95000"/>
                  </a:schemeClr>
                </a:solidFill>
                <a:latin typeface="+mj-lt"/>
              </a:rPr>
              <a:t>đồ</a:t>
            </a:r>
            <a:r>
              <a:rPr lang="en-US" b="1" dirty="0">
                <a:solidFill>
                  <a:schemeClr val="bg1">
                    <a:lumMod val="95000"/>
                  </a:schemeClr>
                </a:solidFill>
                <a:latin typeface="+mj-lt"/>
              </a:rPr>
              <a:t> </a:t>
            </a:r>
            <a:r>
              <a:rPr lang="en-US" b="1" dirty="0" err="1">
                <a:solidFill>
                  <a:schemeClr val="bg1">
                    <a:lumMod val="95000"/>
                  </a:schemeClr>
                </a:solidFill>
                <a:latin typeface="+mj-lt"/>
              </a:rPr>
              <a:t>quan</a:t>
            </a:r>
            <a:r>
              <a:rPr lang="en-US" b="1" dirty="0">
                <a:solidFill>
                  <a:schemeClr val="bg1">
                    <a:lumMod val="95000"/>
                  </a:schemeClr>
                </a:solidFill>
                <a:latin typeface="+mj-lt"/>
              </a:rPr>
              <a:t> </a:t>
            </a:r>
            <a:r>
              <a:rPr lang="en-US" b="1" dirty="0" err="1">
                <a:solidFill>
                  <a:schemeClr val="bg1">
                    <a:lumMod val="95000"/>
                  </a:schemeClr>
                </a:solidFill>
                <a:latin typeface="+mj-lt"/>
              </a:rPr>
              <a:t>hệ</a:t>
            </a:r>
            <a:r>
              <a:rPr lang="en-US" b="1" dirty="0">
                <a:solidFill>
                  <a:schemeClr val="bg1">
                    <a:lumMod val="95000"/>
                  </a:schemeClr>
                </a:solidFill>
                <a:latin typeface="+mj-lt"/>
              </a:rPr>
              <a:t> </a:t>
            </a:r>
            <a:r>
              <a:rPr lang="en-US" b="1" dirty="0" err="1">
                <a:solidFill>
                  <a:schemeClr val="bg1">
                    <a:lumMod val="95000"/>
                  </a:schemeClr>
                </a:solidFill>
                <a:latin typeface="+mj-lt"/>
              </a:rPr>
              <a:t>giữa</a:t>
            </a:r>
            <a:r>
              <a:rPr lang="en-US" b="1" dirty="0">
                <a:solidFill>
                  <a:schemeClr val="bg1">
                    <a:lumMod val="95000"/>
                  </a:schemeClr>
                </a:solidFill>
                <a:latin typeface="+mj-lt"/>
              </a:rPr>
              <a:t> </a:t>
            </a:r>
            <a:r>
              <a:rPr lang="en-US" b="1" dirty="0" err="1">
                <a:solidFill>
                  <a:schemeClr val="bg1">
                    <a:lumMod val="95000"/>
                  </a:schemeClr>
                </a:solidFill>
                <a:latin typeface="+mj-lt"/>
              </a:rPr>
              <a:t>các</a:t>
            </a:r>
            <a:r>
              <a:rPr lang="en-US" b="1" dirty="0">
                <a:solidFill>
                  <a:schemeClr val="bg1">
                    <a:lumMod val="95000"/>
                  </a:schemeClr>
                </a:solidFill>
                <a:latin typeface="+mj-lt"/>
              </a:rPr>
              <a:t> </a:t>
            </a:r>
            <a:r>
              <a:rPr lang="en-US" b="1" dirty="0" err="1">
                <a:solidFill>
                  <a:schemeClr val="bg1">
                    <a:lumMod val="95000"/>
                  </a:schemeClr>
                </a:solidFill>
                <a:latin typeface="+mj-lt"/>
              </a:rPr>
              <a:t>bảng</a:t>
            </a:r>
            <a:endParaRPr lang="en-US" b="1" dirty="0">
              <a:solidFill>
                <a:schemeClr val="bg1">
                  <a:lumMod val="95000"/>
                </a:schemeClr>
              </a:solidFill>
              <a:latin typeface="+mj-lt"/>
            </a:endParaRPr>
          </a:p>
        </p:txBody>
      </p:sp>
    </p:spTree>
    <p:extLst>
      <p:ext uri="{BB962C8B-B14F-4D97-AF65-F5344CB8AC3E}">
        <p14:creationId xmlns:p14="http://schemas.microsoft.com/office/powerpoint/2010/main" val="21196346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D09256-2360-4931-A15C-894E2F25F29D}"/>
              </a:ext>
            </a:extLst>
          </p:cNvPr>
          <p:cNvSpPr/>
          <p:nvPr/>
        </p:nvSpPr>
        <p:spPr>
          <a:xfrm>
            <a:off x="0" y="0"/>
            <a:ext cx="6095999" cy="6858000"/>
          </a:xfrm>
          <a:prstGeom prst="rect">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Rectangle: Rounded Corners 4">
            <a:extLst>
              <a:ext uri="{FF2B5EF4-FFF2-40B4-BE49-F238E27FC236}">
                <a16:creationId xmlns:a16="http://schemas.microsoft.com/office/drawing/2014/main" id="{C4C6562D-805D-4DCF-9F0A-CE0275A17EDE}"/>
              </a:ext>
            </a:extLst>
          </p:cNvPr>
          <p:cNvSpPr/>
          <p:nvPr/>
        </p:nvSpPr>
        <p:spPr>
          <a:xfrm>
            <a:off x="1680892" y="1769417"/>
            <a:ext cx="3046979" cy="459898"/>
          </a:xfrm>
          <a:prstGeom prst="roundRect">
            <a:avLst>
              <a:gd name="adj" fmla="val 50000"/>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latin typeface="+mj-lt"/>
              </a:rPr>
              <a:t>Kết luận</a:t>
            </a:r>
            <a:endParaRPr lang="en-US" sz="1500" b="1" dirty="0">
              <a:latin typeface="+mj-lt"/>
            </a:endParaRPr>
          </a:p>
        </p:txBody>
      </p:sp>
      <p:sp>
        <p:nvSpPr>
          <p:cNvPr id="9" name="TextBox 8">
            <a:extLst>
              <a:ext uri="{FF2B5EF4-FFF2-40B4-BE49-F238E27FC236}">
                <a16:creationId xmlns:a16="http://schemas.microsoft.com/office/drawing/2014/main" id="{D72F2E84-2961-4323-B516-36F4BF0812BD}"/>
              </a:ext>
            </a:extLst>
          </p:cNvPr>
          <p:cNvSpPr txBox="1"/>
          <p:nvPr/>
        </p:nvSpPr>
        <p:spPr>
          <a:xfrm>
            <a:off x="624372" y="2266950"/>
            <a:ext cx="4912360" cy="1323439"/>
          </a:xfrm>
          <a:prstGeom prst="rect">
            <a:avLst/>
          </a:prstGeom>
          <a:noFill/>
        </p:spPr>
        <p:txBody>
          <a:bodyPr wrap="square" rtlCol="0">
            <a:spAutoFit/>
          </a:bodyPr>
          <a:lstStyle/>
          <a:p>
            <a:pPr algn="ctr"/>
            <a:r>
              <a:rPr lang="vi-VN" sz="8000" b="1" dirty="0">
                <a:solidFill>
                  <a:srgbClr val="837AD9"/>
                </a:solidFill>
                <a:latin typeface="+mj-lt"/>
              </a:rPr>
              <a:t>1</a:t>
            </a:r>
            <a:r>
              <a:rPr lang="en-US" sz="8000" b="1" dirty="0">
                <a:solidFill>
                  <a:srgbClr val="837AD9"/>
                </a:solidFill>
                <a:latin typeface="+mj-lt"/>
              </a:rPr>
              <a:t>.</a:t>
            </a:r>
            <a:r>
              <a:rPr lang="vi-VN" sz="8000" b="1" dirty="0">
                <a:solidFill>
                  <a:srgbClr val="837AD9"/>
                </a:solidFill>
                <a:latin typeface="+mj-lt"/>
              </a:rPr>
              <a:t>2</a:t>
            </a:r>
            <a:r>
              <a:rPr lang="en-US" sz="8000" b="1" dirty="0">
                <a:solidFill>
                  <a:srgbClr val="837AD9"/>
                </a:solidFill>
                <a:latin typeface="+mj-lt"/>
              </a:rPr>
              <a:t>.</a:t>
            </a:r>
            <a:r>
              <a:rPr lang="vi-VN" sz="8000" b="1" dirty="0">
                <a:solidFill>
                  <a:srgbClr val="837AD9"/>
                </a:solidFill>
                <a:latin typeface="+mj-lt"/>
              </a:rPr>
              <a:t>3</a:t>
            </a:r>
            <a:r>
              <a:rPr lang="en-US" sz="8000" b="1" dirty="0">
                <a:solidFill>
                  <a:srgbClr val="837AD9"/>
                </a:solidFill>
                <a:latin typeface="+mj-lt"/>
              </a:rPr>
              <a:t>.</a:t>
            </a:r>
            <a:r>
              <a:rPr lang="vi-VN" sz="8000" b="1" dirty="0">
                <a:solidFill>
                  <a:schemeClr val="bg1"/>
                </a:solidFill>
                <a:latin typeface="+mj-lt"/>
              </a:rPr>
              <a:t>4</a:t>
            </a:r>
            <a:r>
              <a:rPr lang="en-US" sz="8000" b="1" dirty="0">
                <a:solidFill>
                  <a:schemeClr val="bg1"/>
                </a:solidFill>
                <a:latin typeface="+mj-lt"/>
              </a:rPr>
              <a:t>.</a:t>
            </a:r>
            <a:r>
              <a:rPr lang="vi-VN" sz="8000" b="1" dirty="0">
                <a:solidFill>
                  <a:srgbClr val="837AD9"/>
                </a:solidFill>
                <a:latin typeface="+mj-lt"/>
              </a:rPr>
              <a:t>5.</a:t>
            </a:r>
            <a:endParaRPr lang="en-US" sz="8000" b="1" dirty="0">
              <a:solidFill>
                <a:srgbClr val="837AD9"/>
              </a:solidFill>
              <a:latin typeface="+mj-lt"/>
            </a:endParaRPr>
          </a:p>
        </p:txBody>
      </p:sp>
      <p:sp>
        <p:nvSpPr>
          <p:cNvPr id="11" name="TextBox 10">
            <a:extLst>
              <a:ext uri="{FF2B5EF4-FFF2-40B4-BE49-F238E27FC236}">
                <a16:creationId xmlns:a16="http://schemas.microsoft.com/office/drawing/2014/main" id="{04090DBC-F4E3-4124-87B4-F61322613228}"/>
              </a:ext>
            </a:extLst>
          </p:cNvPr>
          <p:cNvSpPr txBox="1"/>
          <p:nvPr/>
        </p:nvSpPr>
        <p:spPr>
          <a:xfrm>
            <a:off x="657229" y="3750510"/>
            <a:ext cx="4846646" cy="400110"/>
          </a:xfrm>
          <a:prstGeom prst="rect">
            <a:avLst/>
          </a:prstGeom>
          <a:noFill/>
        </p:spPr>
        <p:txBody>
          <a:bodyPr wrap="square" rtlCol="0">
            <a:spAutoFit/>
          </a:bodyPr>
          <a:lstStyle/>
          <a:p>
            <a:pPr algn="ctr"/>
            <a:r>
              <a:rPr lang="vi-VN" sz="2000">
                <a:solidFill>
                  <a:schemeClr val="bg1">
                    <a:lumMod val="95000"/>
                  </a:schemeClr>
                </a:solidFill>
                <a:latin typeface="+mj-lt"/>
              </a:rPr>
              <a:t> </a:t>
            </a:r>
            <a:r>
              <a:rPr lang="en-US" sz="2000">
                <a:solidFill>
                  <a:schemeClr val="bg1">
                    <a:lumMod val="95000"/>
                  </a:schemeClr>
                </a:solidFill>
                <a:latin typeface="+mj-lt"/>
              </a:rPr>
              <a:t>Hướng phát triển của bài toán</a:t>
            </a:r>
            <a:endParaRPr lang="vi-VN" sz="2000" dirty="0">
              <a:solidFill>
                <a:schemeClr val="bg1">
                  <a:lumMod val="95000"/>
                </a:schemeClr>
              </a:solidFill>
              <a:latin typeface="+mj-lt"/>
            </a:endParaRPr>
          </a:p>
        </p:txBody>
      </p:sp>
      <p:sp>
        <p:nvSpPr>
          <p:cNvPr id="6" name="Oval 5">
            <a:extLst>
              <a:ext uri="{FF2B5EF4-FFF2-40B4-BE49-F238E27FC236}">
                <a16:creationId xmlns:a16="http://schemas.microsoft.com/office/drawing/2014/main" id="{4DAE9F14-010C-43E3-9F96-2358A71F899A}"/>
              </a:ext>
            </a:extLst>
          </p:cNvPr>
          <p:cNvSpPr/>
          <p:nvPr/>
        </p:nvSpPr>
        <p:spPr>
          <a:xfrm>
            <a:off x="123759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Oval 27">
            <a:extLst>
              <a:ext uri="{FF2B5EF4-FFF2-40B4-BE49-F238E27FC236}">
                <a16:creationId xmlns:a16="http://schemas.microsoft.com/office/drawing/2014/main" id="{00B32F4D-AFF4-45C8-BC5C-E148A1D7243E}"/>
              </a:ext>
            </a:extLst>
          </p:cNvPr>
          <p:cNvSpPr/>
          <p:nvPr/>
        </p:nvSpPr>
        <p:spPr>
          <a:xfrm>
            <a:off x="2289758" y="5368556"/>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Freeform: Shape 29">
            <a:extLst>
              <a:ext uri="{FF2B5EF4-FFF2-40B4-BE49-F238E27FC236}">
                <a16:creationId xmlns:a16="http://schemas.microsoft.com/office/drawing/2014/main" id="{9F8A01AB-3E47-44B0-A7E9-B14464891F80}"/>
              </a:ext>
            </a:extLst>
          </p:cNvPr>
          <p:cNvSpPr/>
          <p:nvPr/>
        </p:nvSpPr>
        <p:spPr>
          <a:xfrm rot="10800000">
            <a:off x="-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1" name="Freeform: Shape 30">
            <a:extLst>
              <a:ext uri="{FF2B5EF4-FFF2-40B4-BE49-F238E27FC236}">
                <a16:creationId xmlns:a16="http://schemas.microsoft.com/office/drawing/2014/main" id="{D8C860C2-CCE7-4AB6-9756-A9594B9869E4}"/>
              </a:ext>
            </a:extLst>
          </p:cNvPr>
          <p:cNvSpPr/>
          <p:nvPr/>
        </p:nvSpPr>
        <p:spPr>
          <a:xfrm rot="10800000">
            <a:off x="-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2" name="Oval 31">
            <a:extLst>
              <a:ext uri="{FF2B5EF4-FFF2-40B4-BE49-F238E27FC236}">
                <a16:creationId xmlns:a16="http://schemas.microsoft.com/office/drawing/2014/main" id="{2006332C-7924-45F6-8F1B-0029924742E8}"/>
              </a:ext>
            </a:extLst>
          </p:cNvPr>
          <p:cNvSpPr/>
          <p:nvPr/>
        </p:nvSpPr>
        <p:spPr>
          <a:xfrm>
            <a:off x="4681892"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a16="http://schemas.microsoft.com/office/drawing/2014/main" id="{33344FEB-2281-442D-A72E-BA4F1945E27F}"/>
              </a:ext>
            </a:extLst>
          </p:cNvPr>
          <p:cNvSpPr/>
          <p:nvPr/>
        </p:nvSpPr>
        <p:spPr>
          <a:xfrm>
            <a:off x="4341482" y="5565617"/>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Freeform: Shape 34">
            <a:extLst>
              <a:ext uri="{FF2B5EF4-FFF2-40B4-BE49-F238E27FC236}">
                <a16:creationId xmlns:a16="http://schemas.microsoft.com/office/drawing/2014/main" id="{EC3C6562-A7BF-45C4-8F1B-47634E9E4BD2}"/>
              </a:ext>
            </a:extLst>
          </p:cNvPr>
          <p:cNvSpPr/>
          <p:nvPr/>
        </p:nvSpPr>
        <p:spPr>
          <a:xfrm>
            <a:off x="5960309" y="17410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0" name="Freeform: Shape 39">
            <a:extLst>
              <a:ext uri="{FF2B5EF4-FFF2-40B4-BE49-F238E27FC236}">
                <a16:creationId xmlns:a16="http://schemas.microsoft.com/office/drawing/2014/main" id="{2AC94C54-9FD7-4760-AA60-8DCCCEE1A4A8}"/>
              </a:ext>
            </a:extLst>
          </p:cNvPr>
          <p:cNvSpPr/>
          <p:nvPr/>
        </p:nvSpPr>
        <p:spPr>
          <a:xfrm>
            <a:off x="5957928" y="107694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grpSp>
        <p:nvGrpSpPr>
          <p:cNvPr id="41" name="Group 40">
            <a:extLst>
              <a:ext uri="{FF2B5EF4-FFF2-40B4-BE49-F238E27FC236}">
                <a16:creationId xmlns:a16="http://schemas.microsoft.com/office/drawing/2014/main" id="{05257B44-D7A0-4607-8E46-2F3E08BF835F}"/>
              </a:ext>
            </a:extLst>
          </p:cNvPr>
          <p:cNvGrpSpPr/>
          <p:nvPr/>
        </p:nvGrpSpPr>
        <p:grpSpPr>
          <a:xfrm>
            <a:off x="787400" y="6005415"/>
            <a:ext cx="4495800" cy="385300"/>
            <a:chOff x="787400" y="6005415"/>
            <a:chExt cx="4495800" cy="385300"/>
          </a:xfrm>
        </p:grpSpPr>
        <p:sp>
          <p:nvSpPr>
            <p:cNvPr id="42" name="Rectangle: Rounded Corners 41">
              <a:extLst>
                <a:ext uri="{FF2B5EF4-FFF2-40B4-BE49-F238E27FC236}">
                  <a16:creationId xmlns:a16="http://schemas.microsoft.com/office/drawing/2014/main" id="{E54FEBB1-AB8D-42F2-AF7E-9361B81A3EB6}"/>
                </a:ext>
              </a:extLst>
            </p:cNvPr>
            <p:cNvSpPr/>
            <p:nvPr/>
          </p:nvSpPr>
          <p:spPr>
            <a:xfrm>
              <a:off x="1793081" y="6005415"/>
              <a:ext cx="2495221" cy="385300"/>
            </a:xfrm>
            <a:prstGeom prst="roundRect">
              <a:avLst>
                <a:gd name="adj" fmla="val 50000"/>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3" name="TextBox 42">
              <a:extLst>
                <a:ext uri="{FF2B5EF4-FFF2-40B4-BE49-F238E27FC236}">
                  <a16:creationId xmlns:a16="http://schemas.microsoft.com/office/drawing/2014/main" id="{C2EBF969-61A0-46CD-9565-F7CBCCF0F6E9}"/>
                </a:ext>
              </a:extLst>
            </p:cNvPr>
            <p:cNvSpPr txBox="1"/>
            <p:nvPr/>
          </p:nvSpPr>
          <p:spPr>
            <a:xfrm>
              <a:off x="787400" y="6045303"/>
              <a:ext cx="4495800" cy="307777"/>
            </a:xfrm>
            <a:prstGeom prst="rect">
              <a:avLst/>
            </a:prstGeom>
            <a:noFill/>
          </p:spPr>
          <p:txBody>
            <a:bodyPr wrap="square" rtlCol="0">
              <a:spAutoFit/>
            </a:bodyPr>
            <a:lstStyle/>
            <a:p>
              <a:pPr algn="ctr"/>
              <a:r>
                <a:rPr lang="vi-VN" sz="1400" b="1" dirty="0">
                  <a:solidFill>
                    <a:schemeClr val="bg1"/>
                  </a:solidFill>
                  <a:latin typeface="+mj-lt"/>
                </a:rPr>
                <a:t>Puppies </a:t>
              </a:r>
              <a:r>
                <a:rPr lang="en-US" sz="1400" b="1" dirty="0">
                  <a:solidFill>
                    <a:schemeClr val="bg1"/>
                  </a:solidFill>
                  <a:latin typeface="+mj-lt"/>
                </a:rPr>
                <a:t>S</a:t>
              </a:r>
              <a:r>
                <a:rPr lang="vi-VN" sz="1400" b="1" dirty="0">
                  <a:solidFill>
                    <a:schemeClr val="bg1"/>
                  </a:solidFill>
                  <a:latin typeface="+mj-lt"/>
                </a:rPr>
                <a:t>hop</a:t>
              </a:r>
              <a:endParaRPr lang="en-US" sz="1400" b="1" dirty="0">
                <a:solidFill>
                  <a:schemeClr val="bg1"/>
                </a:solidFill>
                <a:latin typeface="+mj-lt"/>
              </a:endParaRPr>
            </a:p>
          </p:txBody>
        </p:sp>
      </p:grpSp>
      <p:sp>
        <p:nvSpPr>
          <p:cNvPr id="34" name="Oval 33">
            <a:extLst>
              <a:ext uri="{FF2B5EF4-FFF2-40B4-BE49-F238E27FC236}">
                <a16:creationId xmlns:a16="http://schemas.microsoft.com/office/drawing/2014/main" id="{33EFBAC1-D2A6-4BBB-A1CD-8F485617CFA4}"/>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Freeform: Shape 36">
            <a:extLst>
              <a:ext uri="{FF2B5EF4-FFF2-40B4-BE49-F238E27FC236}">
                <a16:creationId xmlns:a16="http://schemas.microsoft.com/office/drawing/2014/main" id="{E25BCDA3-0CF8-4918-88E7-AE8AB76D174D}"/>
              </a:ext>
            </a:extLst>
          </p:cNvPr>
          <p:cNvSpPr/>
          <p:nvPr/>
        </p:nvSpPr>
        <p:spPr>
          <a:xfrm rot="10800000">
            <a:off x="37229"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8" name="Freeform: Shape 37">
            <a:extLst>
              <a:ext uri="{FF2B5EF4-FFF2-40B4-BE49-F238E27FC236}">
                <a16:creationId xmlns:a16="http://schemas.microsoft.com/office/drawing/2014/main" id="{BDA95FD6-BA2C-495E-8A18-EF634F90B2B9}"/>
              </a:ext>
            </a:extLst>
          </p:cNvPr>
          <p:cNvSpPr/>
          <p:nvPr/>
        </p:nvSpPr>
        <p:spPr>
          <a:xfrm rot="10800000">
            <a:off x="37229"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2486819"/>
            <a:ext cx="6102350" cy="188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64043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2914393" y="300437"/>
            <a:ext cx="6638882" cy="1061829"/>
          </a:xfrm>
          <a:prstGeom prst="rect">
            <a:avLst/>
          </a:prstGeom>
          <a:noFill/>
        </p:spPr>
        <p:txBody>
          <a:bodyPr wrap="square" rtlCol="0">
            <a:spAutoFit/>
          </a:bodyPr>
          <a:lstStyle/>
          <a:p>
            <a:pPr algn="ctr"/>
            <a:r>
              <a:rPr lang="en-US" sz="4500" b="1" dirty="0">
                <a:solidFill>
                  <a:schemeClr val="bg1">
                    <a:lumMod val="95000"/>
                  </a:schemeClr>
                </a:solidFill>
                <a:latin typeface="+mj-lt"/>
              </a:rPr>
              <a:t>KẾT LUẬN</a:t>
            </a:r>
          </a:p>
          <a:p>
            <a:pPr algn="ctr"/>
            <a:r>
              <a:rPr lang="en-US" b="1" dirty="0" err="1">
                <a:solidFill>
                  <a:schemeClr val="bg1">
                    <a:lumMod val="95000"/>
                  </a:schemeClr>
                </a:solidFill>
                <a:latin typeface="+mj-lt"/>
              </a:rPr>
              <a:t>Hướng</a:t>
            </a:r>
            <a:r>
              <a:rPr lang="en-US" b="1" dirty="0">
                <a:solidFill>
                  <a:schemeClr val="bg1">
                    <a:lumMod val="95000"/>
                  </a:schemeClr>
                </a:solidFill>
                <a:latin typeface="+mj-lt"/>
              </a:rPr>
              <a:t> </a:t>
            </a:r>
            <a:r>
              <a:rPr lang="en-US" b="1" dirty="0" err="1">
                <a:solidFill>
                  <a:schemeClr val="bg1">
                    <a:lumMod val="95000"/>
                  </a:schemeClr>
                </a:solidFill>
                <a:latin typeface="+mj-lt"/>
              </a:rPr>
              <a:t>phát</a:t>
            </a:r>
            <a:r>
              <a:rPr lang="en-US" b="1" dirty="0">
                <a:solidFill>
                  <a:schemeClr val="bg1">
                    <a:lumMod val="95000"/>
                  </a:schemeClr>
                </a:solidFill>
                <a:latin typeface="+mj-lt"/>
              </a:rPr>
              <a:t> </a:t>
            </a:r>
            <a:r>
              <a:rPr lang="en-US" b="1" dirty="0" err="1">
                <a:solidFill>
                  <a:schemeClr val="bg1">
                    <a:lumMod val="95000"/>
                  </a:schemeClr>
                </a:solidFill>
                <a:latin typeface="+mj-lt"/>
              </a:rPr>
              <a:t>triển</a:t>
            </a:r>
            <a:r>
              <a:rPr lang="en-US" b="1" dirty="0">
                <a:solidFill>
                  <a:schemeClr val="bg1">
                    <a:lumMod val="95000"/>
                  </a:schemeClr>
                </a:solidFill>
                <a:latin typeface="+mj-lt"/>
              </a:rPr>
              <a:t> </a:t>
            </a:r>
            <a:r>
              <a:rPr lang="en-US" b="1" dirty="0" err="1">
                <a:solidFill>
                  <a:schemeClr val="bg1">
                    <a:lumMod val="95000"/>
                  </a:schemeClr>
                </a:solidFill>
                <a:latin typeface="+mj-lt"/>
              </a:rPr>
              <a:t>của</a:t>
            </a:r>
            <a:r>
              <a:rPr lang="en-US" b="1" dirty="0">
                <a:solidFill>
                  <a:schemeClr val="bg1">
                    <a:lumMod val="95000"/>
                  </a:schemeClr>
                </a:solidFill>
                <a:latin typeface="+mj-lt"/>
              </a:rPr>
              <a:t> </a:t>
            </a:r>
            <a:r>
              <a:rPr lang="en-US" b="1" dirty="0" err="1">
                <a:solidFill>
                  <a:schemeClr val="bg1">
                    <a:lumMod val="95000"/>
                  </a:schemeClr>
                </a:solidFill>
                <a:latin typeface="+mj-lt"/>
              </a:rPr>
              <a:t>bài</a:t>
            </a:r>
            <a:r>
              <a:rPr lang="en-US" b="1" dirty="0">
                <a:solidFill>
                  <a:schemeClr val="bg1">
                    <a:lumMod val="95000"/>
                  </a:schemeClr>
                </a:solidFill>
                <a:latin typeface="+mj-lt"/>
              </a:rPr>
              <a:t> </a:t>
            </a:r>
            <a:r>
              <a:rPr lang="en-US" b="1" dirty="0" err="1">
                <a:solidFill>
                  <a:schemeClr val="bg1">
                    <a:lumMod val="95000"/>
                  </a:schemeClr>
                </a:solidFill>
                <a:latin typeface="+mj-lt"/>
              </a:rPr>
              <a:t>toán</a:t>
            </a:r>
            <a:endParaRPr lang="en-US" b="1" dirty="0">
              <a:solidFill>
                <a:schemeClr val="bg1">
                  <a:lumMod val="95000"/>
                </a:schemeClr>
              </a:solidFill>
              <a:latin typeface="+mj-lt"/>
            </a:endParaRPr>
          </a:p>
        </p:txBody>
      </p:sp>
      <p:sp>
        <p:nvSpPr>
          <p:cNvPr id="2" name="TextBox 1">
            <a:extLst>
              <a:ext uri="{FF2B5EF4-FFF2-40B4-BE49-F238E27FC236}">
                <a16:creationId xmlns:a16="http://schemas.microsoft.com/office/drawing/2014/main" id="{69A79D25-97BA-756D-F027-64B3C995699E}"/>
              </a:ext>
            </a:extLst>
          </p:cNvPr>
          <p:cNvSpPr txBox="1"/>
          <p:nvPr/>
        </p:nvSpPr>
        <p:spPr>
          <a:xfrm>
            <a:off x="959688" y="2007189"/>
            <a:ext cx="10272624" cy="3005310"/>
          </a:xfrm>
          <a:prstGeom prst="rect">
            <a:avLst/>
          </a:prstGeom>
          <a:noFill/>
        </p:spPr>
        <p:txBody>
          <a:bodyPr wrap="square" rtlCol="0">
            <a:spAutoFit/>
          </a:bodyPr>
          <a:lstStyle/>
          <a:p>
            <a:pPr>
              <a:lnSpc>
                <a:spcPct val="150000"/>
              </a:lnSpc>
            </a:pPr>
            <a:r>
              <a:rPr lang="en-VN" sz="1600" b="1" dirty="0">
                <a:solidFill>
                  <a:schemeClr val="bg1">
                    <a:lumMod val="95000"/>
                  </a:schemeClr>
                </a:solidFill>
                <a:latin typeface="+mj-lt"/>
              </a:rPr>
              <a:t>Hệ thống tuy chưa hoàn chỉnh nhưng đã đáp ứng được các yêu cầu cơ bản như</a:t>
            </a:r>
          </a:p>
          <a:p>
            <a:pPr indent="-285750">
              <a:lnSpc>
                <a:spcPct val="150000"/>
              </a:lnSpc>
              <a:buFontTx/>
              <a:buChar char="-"/>
            </a:pPr>
            <a:r>
              <a:rPr lang="en-VN" sz="1600" b="1" dirty="0">
                <a:solidFill>
                  <a:schemeClr val="bg1">
                    <a:lumMod val="95000"/>
                  </a:schemeClr>
                </a:solidFill>
                <a:latin typeface="+mj-lt"/>
              </a:rPr>
              <a:t>Lưu trữ các thông tin: danh sách độc giả; danh sách tại các chi nhánh; danh sách thông tin mượn sách; v.v</a:t>
            </a:r>
          </a:p>
          <a:p>
            <a:pPr indent="-285750">
              <a:lnSpc>
                <a:spcPct val="150000"/>
              </a:lnSpc>
              <a:buFontTx/>
              <a:buChar char="-"/>
            </a:pPr>
            <a:r>
              <a:rPr lang="en-VN" sz="1600" b="1" dirty="0">
                <a:solidFill>
                  <a:schemeClr val="bg1">
                    <a:lumMod val="95000"/>
                  </a:schemeClr>
                </a:solidFill>
                <a:latin typeface="+mj-lt"/>
              </a:rPr>
              <a:t>Thực hiện các xử lý trên dữ liệu: tìm kiếm; thống kê, quản lý độc giả; v.v</a:t>
            </a:r>
          </a:p>
          <a:p>
            <a:pPr>
              <a:lnSpc>
                <a:spcPct val="150000"/>
              </a:lnSpc>
            </a:pPr>
            <a:r>
              <a:rPr lang="en-VN" sz="1600" b="1" dirty="0">
                <a:solidFill>
                  <a:schemeClr val="bg1">
                    <a:lumMod val="95000"/>
                  </a:schemeClr>
                </a:solidFill>
                <a:latin typeface="+mj-lt"/>
              </a:rPr>
              <a:t>Sau một thời gian xây dựng hầu hết các chức năng chính của hệ thống đã được hoàn thành. Trong thời gian tới, hệ thống sẽ được giới thiệu và đi vào dùng thử.</a:t>
            </a:r>
          </a:p>
          <a:p>
            <a:pPr>
              <a:lnSpc>
                <a:spcPct val="150000"/>
              </a:lnSpc>
            </a:pPr>
            <a:r>
              <a:rPr lang="en-VN" sz="1600" b="1" dirty="0">
                <a:solidFill>
                  <a:schemeClr val="bg1">
                    <a:lumMod val="95000"/>
                  </a:schemeClr>
                </a:solidFill>
                <a:latin typeface="+mj-lt"/>
              </a:rPr>
              <a:t>Song song với việc đó nhóm chúng em sẽ tiếp tục hoàn thiện hơn nữa các chức năng để hệ thống có thể hoạt động tốt.</a:t>
            </a:r>
            <a:endParaRPr lang="en-VN" sz="1600" dirty="0"/>
          </a:p>
        </p:txBody>
      </p:sp>
    </p:spTree>
    <p:extLst>
      <p:ext uri="{BB962C8B-B14F-4D97-AF65-F5344CB8AC3E}">
        <p14:creationId xmlns:p14="http://schemas.microsoft.com/office/powerpoint/2010/main" val="37443901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70E377EB-6C1D-436E-B849-651C11860F50}"/>
              </a:ext>
            </a:extLst>
          </p:cNvPr>
          <p:cNvSpPr txBox="1"/>
          <p:nvPr/>
        </p:nvSpPr>
        <p:spPr>
          <a:xfrm>
            <a:off x="444859" y="2930479"/>
            <a:ext cx="6674633" cy="1754326"/>
          </a:xfrm>
          <a:prstGeom prst="rect">
            <a:avLst/>
          </a:prstGeom>
          <a:noFill/>
        </p:spPr>
        <p:txBody>
          <a:bodyPr wrap="square" rtlCol="0">
            <a:spAutoFit/>
          </a:bodyPr>
          <a:lstStyle/>
          <a:p>
            <a:pPr algn="ctr"/>
            <a:r>
              <a:rPr lang="en-US" sz="3600" b="1" dirty="0">
                <a:solidFill>
                  <a:prstClr val="white">
                    <a:lumMod val="95000"/>
                  </a:prstClr>
                </a:solidFill>
              </a:rPr>
              <a:t>Xin </a:t>
            </a:r>
            <a:r>
              <a:rPr lang="vi-VN" sz="3600" b="1" dirty="0">
                <a:solidFill>
                  <a:srgbClr val="837AD9"/>
                </a:solidFill>
              </a:rPr>
              <a:t>Nhóm chúng em xin c</a:t>
            </a:r>
            <a:r>
              <a:rPr lang="en-US" sz="3600" b="1" dirty="0" err="1">
                <a:solidFill>
                  <a:srgbClr val="837AD9"/>
                </a:solidFill>
              </a:rPr>
              <a:t>ảm</a:t>
            </a:r>
            <a:r>
              <a:rPr lang="en-US" sz="3600" b="1" dirty="0">
                <a:solidFill>
                  <a:srgbClr val="837AD9"/>
                </a:solidFill>
              </a:rPr>
              <a:t> </a:t>
            </a:r>
            <a:r>
              <a:rPr lang="en-US" sz="3600" b="1" dirty="0" err="1">
                <a:solidFill>
                  <a:srgbClr val="837AD9"/>
                </a:solidFill>
              </a:rPr>
              <a:t>ơn</a:t>
            </a:r>
            <a:r>
              <a:rPr lang="vi-VN" sz="3600" b="1" dirty="0">
                <a:solidFill>
                  <a:srgbClr val="837AD9"/>
                </a:solidFill>
              </a:rPr>
              <a:t> thầy </a:t>
            </a:r>
            <a:r>
              <a:rPr lang="en-US" sz="3600" b="1" dirty="0" err="1">
                <a:solidFill>
                  <a:srgbClr val="837AD9"/>
                </a:solidFill>
              </a:rPr>
              <a:t>và</a:t>
            </a:r>
            <a:r>
              <a:rPr lang="en-US" sz="3600" b="1" dirty="0">
                <a:solidFill>
                  <a:srgbClr val="837AD9"/>
                </a:solidFill>
              </a:rPr>
              <a:t> </a:t>
            </a:r>
            <a:r>
              <a:rPr lang="en-US" sz="3600" b="1" dirty="0" err="1">
                <a:solidFill>
                  <a:srgbClr val="837AD9"/>
                </a:solidFill>
              </a:rPr>
              <a:t>các</a:t>
            </a:r>
            <a:r>
              <a:rPr lang="en-US" sz="3600" b="1" dirty="0">
                <a:solidFill>
                  <a:srgbClr val="837AD9"/>
                </a:solidFill>
              </a:rPr>
              <a:t> </a:t>
            </a:r>
            <a:r>
              <a:rPr lang="en-US" sz="3600" b="1" dirty="0" err="1">
                <a:solidFill>
                  <a:srgbClr val="837AD9"/>
                </a:solidFill>
              </a:rPr>
              <a:t>bạn</a:t>
            </a:r>
            <a:r>
              <a:rPr lang="en-US" sz="3600" b="1" dirty="0">
                <a:solidFill>
                  <a:srgbClr val="837AD9"/>
                </a:solidFill>
              </a:rPr>
              <a:t> </a:t>
            </a:r>
          </a:p>
          <a:p>
            <a:pPr algn="ctr"/>
            <a:r>
              <a:rPr lang="en-US" sz="3600" b="1" dirty="0" err="1">
                <a:solidFill>
                  <a:srgbClr val="837AD9"/>
                </a:solidFill>
              </a:rPr>
              <a:t>đã</a:t>
            </a:r>
            <a:r>
              <a:rPr lang="en-US" sz="3600" b="1" dirty="0">
                <a:solidFill>
                  <a:srgbClr val="837AD9"/>
                </a:solidFill>
              </a:rPr>
              <a:t> </a:t>
            </a:r>
            <a:r>
              <a:rPr lang="en-US" sz="3600" b="1" dirty="0" err="1">
                <a:solidFill>
                  <a:srgbClr val="837AD9"/>
                </a:solidFill>
              </a:rPr>
              <a:t>lắng</a:t>
            </a:r>
            <a:r>
              <a:rPr lang="en-US" sz="3600" b="1" dirty="0">
                <a:solidFill>
                  <a:srgbClr val="837AD9"/>
                </a:solidFill>
              </a:rPr>
              <a:t> </a:t>
            </a:r>
            <a:r>
              <a:rPr lang="en-US" sz="3600" b="1" dirty="0" err="1">
                <a:solidFill>
                  <a:srgbClr val="837AD9"/>
                </a:solidFill>
              </a:rPr>
              <a:t>nghe</a:t>
            </a:r>
            <a:r>
              <a:rPr lang="vi-VN" sz="3600" b="1" dirty="0">
                <a:solidFill>
                  <a:srgbClr val="837AD9"/>
                </a:solidFill>
              </a:rPr>
              <a:t> </a:t>
            </a:r>
            <a:r>
              <a:rPr lang="en-US" sz="3600" b="1" dirty="0">
                <a:solidFill>
                  <a:srgbClr val="837AD9"/>
                </a:solidFill>
              </a:rPr>
              <a:t>!</a:t>
            </a:r>
          </a:p>
        </p:txBody>
      </p:sp>
      <p:sp>
        <p:nvSpPr>
          <p:cNvPr id="7" name="Oval 6">
            <a:extLst>
              <a:ext uri="{FF2B5EF4-FFF2-40B4-BE49-F238E27FC236}">
                <a16:creationId xmlns:a16="http://schemas.microsoft.com/office/drawing/2014/main" id="{40CACAF8-B889-469D-9D5B-695F85C11B04}"/>
              </a:ext>
            </a:extLst>
          </p:cNvPr>
          <p:cNvSpPr/>
          <p:nvPr/>
        </p:nvSpPr>
        <p:spPr>
          <a:xfrm>
            <a:off x="7336061" y="1436924"/>
            <a:ext cx="3984152" cy="398415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0">
            <a:extLst>
              <a:ext uri="{FF2B5EF4-FFF2-40B4-BE49-F238E27FC236}">
                <a16:creationId xmlns:a16="http://schemas.microsoft.com/office/drawing/2014/main" id="{A1777FED-90F0-4AA5-8BF2-E13431E30BEF}"/>
              </a:ext>
            </a:extLst>
          </p:cNvPr>
          <p:cNvSpPr/>
          <p:nvPr/>
        </p:nvSpPr>
        <p:spPr>
          <a:xfrm>
            <a:off x="7769199" y="1870062"/>
            <a:ext cx="3117876" cy="3117876"/>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3" name="Oval 42">
            <a:extLst>
              <a:ext uri="{FF2B5EF4-FFF2-40B4-BE49-F238E27FC236}">
                <a16:creationId xmlns:a16="http://schemas.microsoft.com/office/drawing/2014/main" id="{16FB2ECF-1F32-4D64-9371-17C12225FCDA}"/>
              </a:ext>
            </a:extLst>
          </p:cNvPr>
          <p:cNvSpPr/>
          <p:nvPr/>
        </p:nvSpPr>
        <p:spPr>
          <a:xfrm>
            <a:off x="8045424" y="2146287"/>
            <a:ext cx="2565426" cy="2565426"/>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a:extLst>
              <a:ext uri="{FF2B5EF4-FFF2-40B4-BE49-F238E27FC236}">
                <a16:creationId xmlns:a16="http://schemas.microsoft.com/office/drawing/2014/main" id="{CEA77B90-BBEF-485C-A228-1C702F16A5B9}"/>
              </a:ext>
            </a:extLst>
          </p:cNvPr>
          <p:cNvSpPr/>
          <p:nvPr/>
        </p:nvSpPr>
        <p:spPr>
          <a:xfrm>
            <a:off x="4853891" y="2361209"/>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a:extLst>
              <a:ext uri="{FF2B5EF4-FFF2-40B4-BE49-F238E27FC236}">
                <a16:creationId xmlns:a16="http://schemas.microsoft.com/office/drawing/2014/main" id="{B1E30F1E-5667-4A5C-9D64-5CD20476EF5A}"/>
              </a:ext>
            </a:extLst>
          </p:cNvPr>
          <p:cNvSpPr/>
          <p:nvPr/>
        </p:nvSpPr>
        <p:spPr>
          <a:xfrm>
            <a:off x="4681892"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a:extLst>
              <a:ext uri="{FF2B5EF4-FFF2-40B4-BE49-F238E27FC236}">
                <a16:creationId xmlns:a16="http://schemas.microsoft.com/office/drawing/2014/main" id="{295174B1-D41B-4C7E-B047-B10BB0ABE416}"/>
              </a:ext>
            </a:extLst>
          </p:cNvPr>
          <p:cNvSpPr/>
          <p:nvPr/>
        </p:nvSpPr>
        <p:spPr>
          <a:xfrm>
            <a:off x="4977665" y="4987938"/>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a:extLst>
              <a:ext uri="{FF2B5EF4-FFF2-40B4-BE49-F238E27FC236}">
                <a16:creationId xmlns:a16="http://schemas.microsoft.com/office/drawing/2014/main" id="{6915C9A4-846F-49F8-BF9D-01B538F54DCF}"/>
              </a:ext>
            </a:extLst>
          </p:cNvPr>
          <p:cNvSpPr/>
          <p:nvPr/>
        </p:nvSpPr>
        <p:spPr>
          <a:xfrm>
            <a:off x="6473032" y="6073614"/>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Freeform: Shape 23">
            <a:extLst>
              <a:ext uri="{FF2B5EF4-FFF2-40B4-BE49-F238E27FC236}">
                <a16:creationId xmlns:a16="http://schemas.microsoft.com/office/drawing/2014/main" id="{FC404ED3-79D5-4532-890E-6E47B37406D9}"/>
              </a:ext>
            </a:extLst>
          </p:cNvPr>
          <p:cNvSpPr/>
          <p:nvPr/>
        </p:nvSpPr>
        <p:spPr>
          <a:xfrm rot="10800000">
            <a:off x="-87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5" name="Freeform: Shape 24">
            <a:extLst>
              <a:ext uri="{FF2B5EF4-FFF2-40B4-BE49-F238E27FC236}">
                <a16:creationId xmlns:a16="http://schemas.microsoft.com/office/drawing/2014/main" id="{DB32BC37-87D6-483C-9658-108C3FBDFC68}"/>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54" name="Oval 53">
            <a:extLst>
              <a:ext uri="{FF2B5EF4-FFF2-40B4-BE49-F238E27FC236}">
                <a16:creationId xmlns:a16="http://schemas.microsoft.com/office/drawing/2014/main" id="{E394B79C-BEB7-4469-B989-664EF06AABC8}"/>
              </a:ext>
            </a:extLst>
          </p:cNvPr>
          <p:cNvSpPr/>
          <p:nvPr/>
        </p:nvSpPr>
        <p:spPr>
          <a:xfrm>
            <a:off x="7256977" y="5083400"/>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Oval 54">
            <a:extLst>
              <a:ext uri="{FF2B5EF4-FFF2-40B4-BE49-F238E27FC236}">
                <a16:creationId xmlns:a16="http://schemas.microsoft.com/office/drawing/2014/main" id="{FD62E422-4D82-412C-BD67-335770D6EA19}"/>
              </a:ext>
            </a:extLst>
          </p:cNvPr>
          <p:cNvSpPr/>
          <p:nvPr/>
        </p:nvSpPr>
        <p:spPr>
          <a:xfrm>
            <a:off x="4523724" y="170547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Oval 55">
            <a:extLst>
              <a:ext uri="{FF2B5EF4-FFF2-40B4-BE49-F238E27FC236}">
                <a16:creationId xmlns:a16="http://schemas.microsoft.com/office/drawing/2014/main" id="{646B0F60-813D-4016-9416-2703AFCF15F3}"/>
              </a:ext>
            </a:extLst>
          </p:cNvPr>
          <p:cNvSpPr/>
          <p:nvPr/>
        </p:nvSpPr>
        <p:spPr>
          <a:xfrm>
            <a:off x="3217347" y="607855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Oval 56">
            <a:extLst>
              <a:ext uri="{FF2B5EF4-FFF2-40B4-BE49-F238E27FC236}">
                <a16:creationId xmlns:a16="http://schemas.microsoft.com/office/drawing/2014/main" id="{4E8299B2-436D-47D8-A32B-9BFABC2441C9}"/>
              </a:ext>
            </a:extLst>
          </p:cNvPr>
          <p:cNvSpPr/>
          <p:nvPr/>
        </p:nvSpPr>
        <p:spPr>
          <a:xfrm>
            <a:off x="2823672" y="4765805"/>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 name="Picture 1"/>
          <p:cNvPicPr>
            <a:picLocks noChangeAspect="1"/>
          </p:cNvPicPr>
          <p:nvPr/>
        </p:nvPicPr>
        <p:blipFill>
          <a:blip r:embed="rId2"/>
          <a:stretch>
            <a:fillRect/>
          </a:stretch>
        </p:blipFill>
        <p:spPr>
          <a:xfrm>
            <a:off x="8466066" y="2588805"/>
            <a:ext cx="1722952" cy="1969088"/>
          </a:xfrm>
          <a:prstGeom prst="rect">
            <a:avLst/>
          </a:prstGeom>
        </p:spPr>
      </p:pic>
      <p:pic>
        <p:nvPicPr>
          <p:cNvPr id="3" name="Picture 2"/>
          <p:cNvPicPr>
            <a:picLocks noChangeAspect="1"/>
          </p:cNvPicPr>
          <p:nvPr/>
        </p:nvPicPr>
        <p:blipFill>
          <a:blip r:embed="rId3"/>
          <a:stretch>
            <a:fillRect/>
          </a:stretch>
        </p:blipFill>
        <p:spPr>
          <a:xfrm>
            <a:off x="-82676" y="22546"/>
            <a:ext cx="2426418" cy="1548518"/>
          </a:xfrm>
          <a:prstGeom prst="rect">
            <a:avLst/>
          </a:prstGeom>
        </p:spPr>
      </p:pic>
      <p:pic>
        <p:nvPicPr>
          <p:cNvPr id="4" name="Picture 3"/>
          <p:cNvPicPr>
            <a:picLocks noChangeAspect="1"/>
          </p:cNvPicPr>
          <p:nvPr/>
        </p:nvPicPr>
        <p:blipFill>
          <a:blip r:embed="rId4"/>
          <a:stretch>
            <a:fillRect/>
          </a:stretch>
        </p:blipFill>
        <p:spPr>
          <a:xfrm>
            <a:off x="206937" y="4252871"/>
            <a:ext cx="1814906" cy="2605128"/>
          </a:xfrm>
          <a:prstGeom prst="rect">
            <a:avLst/>
          </a:prstGeom>
        </p:spPr>
      </p:pic>
      <p:pic>
        <p:nvPicPr>
          <p:cNvPr id="5" name="Picture 4"/>
          <p:cNvPicPr>
            <a:picLocks noChangeAspect="1"/>
          </p:cNvPicPr>
          <p:nvPr/>
        </p:nvPicPr>
        <p:blipFill>
          <a:blip r:embed="rId5"/>
          <a:stretch>
            <a:fillRect/>
          </a:stretch>
        </p:blipFill>
        <p:spPr>
          <a:xfrm rot="1516545">
            <a:off x="10249137" y="193756"/>
            <a:ext cx="1629339" cy="1148684"/>
          </a:xfrm>
          <a:prstGeom prst="rect">
            <a:avLst/>
          </a:prstGeom>
        </p:spPr>
      </p:pic>
      <p:pic>
        <p:nvPicPr>
          <p:cNvPr id="6" name="Picture 5"/>
          <p:cNvPicPr>
            <a:picLocks noChangeAspect="1"/>
          </p:cNvPicPr>
          <p:nvPr/>
        </p:nvPicPr>
        <p:blipFill>
          <a:blip r:embed="rId6"/>
          <a:stretch>
            <a:fillRect/>
          </a:stretch>
        </p:blipFill>
        <p:spPr>
          <a:xfrm>
            <a:off x="1789472" y="1198448"/>
            <a:ext cx="1330388" cy="1330388"/>
          </a:xfrm>
          <a:prstGeom prst="rect">
            <a:avLst/>
          </a:prstGeom>
        </p:spPr>
      </p:pic>
      <p:pic>
        <p:nvPicPr>
          <p:cNvPr id="11" name="Picture 10"/>
          <p:cNvPicPr>
            <a:picLocks noChangeAspect="1"/>
          </p:cNvPicPr>
          <p:nvPr/>
        </p:nvPicPr>
        <p:blipFill>
          <a:blip r:embed="rId7"/>
          <a:stretch>
            <a:fillRect/>
          </a:stretch>
        </p:blipFill>
        <p:spPr>
          <a:xfrm>
            <a:off x="10447500" y="4765805"/>
            <a:ext cx="1598213" cy="2001936"/>
          </a:xfrm>
          <a:prstGeom prst="rect">
            <a:avLst/>
          </a:prstGeom>
        </p:spPr>
      </p:pic>
    </p:spTree>
    <p:extLst>
      <p:ext uri="{BB962C8B-B14F-4D97-AF65-F5344CB8AC3E}">
        <p14:creationId xmlns:p14="http://schemas.microsoft.com/office/powerpoint/2010/main" val="31547256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43"/>
                                        </p:tgtEl>
                                        <p:attrNameLst>
                                          <p:attrName>style.visibility</p:attrName>
                                        </p:attrNameLst>
                                      </p:cBhvr>
                                      <p:to>
                                        <p:strVal val="visible"/>
                                      </p:to>
                                    </p:set>
                                    <p:anim calcmode="lin" valueType="num">
                                      <p:cBhvr>
                                        <p:cTn id="17" dur="500" fill="hold"/>
                                        <p:tgtEl>
                                          <p:spTgt spid="43"/>
                                        </p:tgtEl>
                                        <p:attrNameLst>
                                          <p:attrName>ppt_w</p:attrName>
                                        </p:attrNameLst>
                                      </p:cBhvr>
                                      <p:tavLst>
                                        <p:tav tm="0">
                                          <p:val>
                                            <p:fltVal val="0"/>
                                          </p:val>
                                        </p:tav>
                                        <p:tav tm="100000">
                                          <p:val>
                                            <p:strVal val="#ppt_w"/>
                                          </p:val>
                                        </p:tav>
                                      </p:tavLst>
                                    </p:anim>
                                    <p:anim calcmode="lin" valueType="num">
                                      <p:cBhvr>
                                        <p:cTn id="18" dur="500" fill="hold"/>
                                        <p:tgtEl>
                                          <p:spTgt spid="43"/>
                                        </p:tgtEl>
                                        <p:attrNameLst>
                                          <p:attrName>ppt_h</p:attrName>
                                        </p:attrNameLst>
                                      </p:cBhvr>
                                      <p:tavLst>
                                        <p:tav tm="0">
                                          <p:val>
                                            <p:fltVal val="0"/>
                                          </p:val>
                                        </p:tav>
                                        <p:tav tm="100000">
                                          <p:val>
                                            <p:strVal val="#ppt_h"/>
                                          </p:val>
                                        </p:tav>
                                      </p:tavLst>
                                    </p:anim>
                                    <p:animEffect transition="in" filter="fade">
                                      <p:cBhvr>
                                        <p:cTn id="19" dur="500"/>
                                        <p:tgtEl>
                                          <p:spTgt spid="43"/>
                                        </p:tgtEl>
                                      </p:cBhvr>
                                    </p:animEffect>
                                  </p:childTnLst>
                                </p:cTn>
                              </p:par>
                              <p:par>
                                <p:cTn id="20" presetID="2" presetClass="entr" presetSubtype="8"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additive="base">
                                        <p:cTn id="22" dur="500" fill="hold"/>
                                        <p:tgtEl>
                                          <p:spTgt spid="32"/>
                                        </p:tgtEl>
                                        <p:attrNameLst>
                                          <p:attrName>ppt_x</p:attrName>
                                        </p:attrNameLst>
                                      </p:cBhvr>
                                      <p:tavLst>
                                        <p:tav tm="0">
                                          <p:val>
                                            <p:strVal val="0-#ppt_w/2"/>
                                          </p:val>
                                        </p:tav>
                                        <p:tav tm="100000">
                                          <p:val>
                                            <p:strVal val="#ppt_x"/>
                                          </p:val>
                                        </p:tav>
                                      </p:tavLst>
                                    </p:anim>
                                    <p:anim calcmode="lin" valueType="num">
                                      <p:cBhvr additive="base">
                                        <p:cTn id="23" dur="500" fill="hold"/>
                                        <p:tgtEl>
                                          <p:spTgt spid="32"/>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7" grpId="0" animBg="1"/>
      <p:bldP spid="41" grpId="0" animBg="1"/>
      <p:bldP spid="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1454775" y="2879838"/>
            <a:ext cx="716384" cy="716384"/>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p:nvPr/>
        </p:nvCxnSpPr>
        <p:spPr>
          <a:xfrm>
            <a:off x="2160033" y="3239858"/>
            <a:ext cx="2390775" cy="0"/>
          </a:xfrm>
          <a:prstGeom prst="line">
            <a:avLst/>
          </a:prstGeom>
          <a:ln w="38100">
            <a:solidFill>
              <a:srgbClr val="837AD9"/>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26A87BD-BAB0-4ADB-9525-6605EED54126}"/>
              </a:ext>
            </a:extLst>
          </p:cNvPr>
          <p:cNvSpPr/>
          <p:nvPr/>
        </p:nvSpPr>
        <p:spPr>
          <a:xfrm>
            <a:off x="4550922" y="2879838"/>
            <a:ext cx="716384" cy="716384"/>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26" name="Straight Connector 25">
            <a:extLst>
              <a:ext uri="{FF2B5EF4-FFF2-40B4-BE49-F238E27FC236}">
                <a16:creationId xmlns:a16="http://schemas.microsoft.com/office/drawing/2014/main" id="{C901A7F9-BB6A-40F2-BAD8-323338FA11B2}"/>
              </a:ext>
            </a:extLst>
          </p:cNvPr>
          <p:cNvCxnSpPr/>
          <p:nvPr/>
        </p:nvCxnSpPr>
        <p:spPr>
          <a:xfrm>
            <a:off x="5248012" y="3239858"/>
            <a:ext cx="2390775" cy="0"/>
          </a:xfrm>
          <a:prstGeom prst="line">
            <a:avLst/>
          </a:prstGeom>
          <a:ln w="38100">
            <a:solidFill>
              <a:srgbClr val="837AD9"/>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01B08DB8-9D3E-491A-AD77-E71646D6A674}"/>
              </a:ext>
            </a:extLst>
          </p:cNvPr>
          <p:cNvSpPr/>
          <p:nvPr/>
        </p:nvSpPr>
        <p:spPr>
          <a:xfrm>
            <a:off x="7638570" y="2879838"/>
            <a:ext cx="716384" cy="716384"/>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Oval 41">
            <a:extLst>
              <a:ext uri="{FF2B5EF4-FFF2-40B4-BE49-F238E27FC236}">
                <a16:creationId xmlns:a16="http://schemas.microsoft.com/office/drawing/2014/main" id="{7B760311-D45C-43EA-A096-BB9B3B108BAB}"/>
              </a:ext>
            </a:extLst>
          </p:cNvPr>
          <p:cNvSpPr/>
          <p:nvPr/>
        </p:nvSpPr>
        <p:spPr>
          <a:xfrm>
            <a:off x="7638570" y="4624078"/>
            <a:ext cx="716384" cy="716384"/>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7" name="Oval 46">
            <a:extLst>
              <a:ext uri="{FF2B5EF4-FFF2-40B4-BE49-F238E27FC236}">
                <a16:creationId xmlns:a16="http://schemas.microsoft.com/office/drawing/2014/main" id="{0DECB40A-4838-47F9-98B6-1E5FF74A5251}"/>
              </a:ext>
            </a:extLst>
          </p:cNvPr>
          <p:cNvSpPr/>
          <p:nvPr/>
        </p:nvSpPr>
        <p:spPr>
          <a:xfrm>
            <a:off x="1550025" y="2975088"/>
            <a:ext cx="525884" cy="52588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8" name="Oval 47">
            <a:extLst>
              <a:ext uri="{FF2B5EF4-FFF2-40B4-BE49-F238E27FC236}">
                <a16:creationId xmlns:a16="http://schemas.microsoft.com/office/drawing/2014/main" id="{07209B07-76DE-454A-AC9C-CD2B2D707475}"/>
              </a:ext>
            </a:extLst>
          </p:cNvPr>
          <p:cNvSpPr/>
          <p:nvPr/>
        </p:nvSpPr>
        <p:spPr>
          <a:xfrm>
            <a:off x="1550025" y="4719328"/>
            <a:ext cx="525884" cy="52588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Oval 48">
            <a:extLst>
              <a:ext uri="{FF2B5EF4-FFF2-40B4-BE49-F238E27FC236}">
                <a16:creationId xmlns:a16="http://schemas.microsoft.com/office/drawing/2014/main" id="{570FAD48-2C1D-4D31-B7CC-BFC167EFE389}"/>
              </a:ext>
            </a:extLst>
          </p:cNvPr>
          <p:cNvSpPr/>
          <p:nvPr/>
        </p:nvSpPr>
        <p:spPr>
          <a:xfrm>
            <a:off x="7731439" y="2975088"/>
            <a:ext cx="525884" cy="52588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Oval 50">
            <a:extLst>
              <a:ext uri="{FF2B5EF4-FFF2-40B4-BE49-F238E27FC236}">
                <a16:creationId xmlns:a16="http://schemas.microsoft.com/office/drawing/2014/main" id="{1C2BCF99-B9A3-453E-898D-D393A59F6F78}"/>
              </a:ext>
            </a:extLst>
          </p:cNvPr>
          <p:cNvSpPr/>
          <p:nvPr/>
        </p:nvSpPr>
        <p:spPr>
          <a:xfrm>
            <a:off x="7731439" y="4719328"/>
            <a:ext cx="525884" cy="52588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2" name="Oval 51">
            <a:extLst>
              <a:ext uri="{FF2B5EF4-FFF2-40B4-BE49-F238E27FC236}">
                <a16:creationId xmlns:a16="http://schemas.microsoft.com/office/drawing/2014/main" id="{EF32F5C2-95B6-4E94-B09B-DB0B34BDDD72}"/>
              </a:ext>
            </a:extLst>
          </p:cNvPr>
          <p:cNvSpPr/>
          <p:nvPr/>
        </p:nvSpPr>
        <p:spPr>
          <a:xfrm>
            <a:off x="4646623" y="2975088"/>
            <a:ext cx="525884" cy="52588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60" name="Group 59">
            <a:extLst>
              <a:ext uri="{FF2B5EF4-FFF2-40B4-BE49-F238E27FC236}">
                <a16:creationId xmlns:a16="http://schemas.microsoft.com/office/drawing/2014/main" id="{4350D54A-B9E1-4558-813D-2444860A7A04}"/>
              </a:ext>
            </a:extLst>
          </p:cNvPr>
          <p:cNvGrpSpPr/>
          <p:nvPr/>
        </p:nvGrpSpPr>
        <p:grpSpPr>
          <a:xfrm>
            <a:off x="1659220" y="3084283"/>
            <a:ext cx="307494" cy="307494"/>
            <a:chOff x="6158672" y="3675083"/>
            <a:chExt cx="787340" cy="787340"/>
          </a:xfrm>
          <a:solidFill>
            <a:schemeClr val="bg1"/>
          </a:solidFill>
        </p:grpSpPr>
        <p:sp>
          <p:nvSpPr>
            <p:cNvPr id="61" name="Circle: Hollow 60">
              <a:extLst>
                <a:ext uri="{FF2B5EF4-FFF2-40B4-BE49-F238E27FC236}">
                  <a16:creationId xmlns:a16="http://schemas.microsoft.com/office/drawing/2014/main" id="{A6981F85-25CD-4CAB-B03C-6C3D99487A4E}"/>
                </a:ext>
              </a:extLst>
            </p:cNvPr>
            <p:cNvSpPr/>
            <p:nvPr/>
          </p:nvSpPr>
          <p:spPr>
            <a:xfrm>
              <a:off x="6158672" y="3675083"/>
              <a:ext cx="787340" cy="787340"/>
            </a:xfrm>
            <a:prstGeom prst="donut">
              <a:avLst>
                <a:gd name="adj"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grpSp>
          <p:nvGrpSpPr>
            <p:cNvPr id="62" name="Group 61">
              <a:extLst>
                <a:ext uri="{FF2B5EF4-FFF2-40B4-BE49-F238E27FC236}">
                  <a16:creationId xmlns:a16="http://schemas.microsoft.com/office/drawing/2014/main" id="{C4441DD5-232F-42B1-9764-34D42FA531C3}"/>
                </a:ext>
              </a:extLst>
            </p:cNvPr>
            <p:cNvGrpSpPr/>
            <p:nvPr/>
          </p:nvGrpSpPr>
          <p:grpSpPr>
            <a:xfrm rot="2700000">
              <a:off x="6448659" y="3791777"/>
              <a:ext cx="184399" cy="468434"/>
              <a:chOff x="6533720" y="3754616"/>
              <a:chExt cx="184399" cy="468434"/>
            </a:xfrm>
            <a:grpFill/>
          </p:grpSpPr>
          <p:sp>
            <p:nvSpPr>
              <p:cNvPr id="63" name="Rectangle: Rounded Corners 62">
                <a:extLst>
                  <a:ext uri="{FF2B5EF4-FFF2-40B4-BE49-F238E27FC236}">
                    <a16:creationId xmlns:a16="http://schemas.microsoft.com/office/drawing/2014/main" id="{42232A70-814E-43C5-A216-0A6163221105}"/>
                  </a:ext>
                </a:extLst>
              </p:cNvPr>
              <p:cNvSpPr/>
              <p:nvPr/>
            </p:nvSpPr>
            <p:spPr>
              <a:xfrm rot="5400000">
                <a:off x="6602300" y="4108750"/>
                <a:ext cx="45720" cy="182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4" name="Rectangle: Rounded Corners 63">
                <a:extLst>
                  <a:ext uri="{FF2B5EF4-FFF2-40B4-BE49-F238E27FC236}">
                    <a16:creationId xmlns:a16="http://schemas.microsoft.com/office/drawing/2014/main" id="{D9EF8819-85DD-442F-A4D1-8F6E046659B9}"/>
                  </a:ext>
                </a:extLst>
              </p:cNvPr>
              <p:cNvSpPr/>
              <p:nvPr/>
            </p:nvSpPr>
            <p:spPr>
              <a:xfrm rot="10800000">
                <a:off x="6672399" y="3754616"/>
                <a:ext cx="45720"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grpSp>
      <p:grpSp>
        <p:nvGrpSpPr>
          <p:cNvPr id="65" name="Group 64">
            <a:extLst>
              <a:ext uri="{FF2B5EF4-FFF2-40B4-BE49-F238E27FC236}">
                <a16:creationId xmlns:a16="http://schemas.microsoft.com/office/drawing/2014/main" id="{9BF23AA2-DC44-4001-963A-EDEF4D1AC528}"/>
              </a:ext>
            </a:extLst>
          </p:cNvPr>
          <p:cNvGrpSpPr/>
          <p:nvPr/>
        </p:nvGrpSpPr>
        <p:grpSpPr>
          <a:xfrm>
            <a:off x="4757592" y="3084283"/>
            <a:ext cx="307494" cy="307494"/>
            <a:chOff x="6158672" y="3675083"/>
            <a:chExt cx="787340" cy="787340"/>
          </a:xfrm>
          <a:solidFill>
            <a:schemeClr val="bg1"/>
          </a:solidFill>
        </p:grpSpPr>
        <p:sp>
          <p:nvSpPr>
            <p:cNvPr id="66" name="Circle: Hollow 65">
              <a:extLst>
                <a:ext uri="{FF2B5EF4-FFF2-40B4-BE49-F238E27FC236}">
                  <a16:creationId xmlns:a16="http://schemas.microsoft.com/office/drawing/2014/main" id="{57299D76-6F18-48E2-A123-E590F8617AFD}"/>
                </a:ext>
              </a:extLst>
            </p:cNvPr>
            <p:cNvSpPr/>
            <p:nvPr/>
          </p:nvSpPr>
          <p:spPr>
            <a:xfrm>
              <a:off x="6158672" y="3675083"/>
              <a:ext cx="787340" cy="787340"/>
            </a:xfrm>
            <a:prstGeom prst="donut">
              <a:avLst>
                <a:gd name="adj"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grpSp>
          <p:nvGrpSpPr>
            <p:cNvPr id="67" name="Group 66">
              <a:extLst>
                <a:ext uri="{FF2B5EF4-FFF2-40B4-BE49-F238E27FC236}">
                  <a16:creationId xmlns:a16="http://schemas.microsoft.com/office/drawing/2014/main" id="{5E154BEC-20E3-4FC1-BCEE-2179D1D73580}"/>
                </a:ext>
              </a:extLst>
            </p:cNvPr>
            <p:cNvGrpSpPr/>
            <p:nvPr/>
          </p:nvGrpSpPr>
          <p:grpSpPr>
            <a:xfrm rot="2700000">
              <a:off x="6448659" y="3791777"/>
              <a:ext cx="184399" cy="468434"/>
              <a:chOff x="6533720" y="3754616"/>
              <a:chExt cx="184399" cy="468434"/>
            </a:xfrm>
            <a:grpFill/>
          </p:grpSpPr>
          <p:sp>
            <p:nvSpPr>
              <p:cNvPr id="68" name="Rectangle: Rounded Corners 67">
                <a:extLst>
                  <a:ext uri="{FF2B5EF4-FFF2-40B4-BE49-F238E27FC236}">
                    <a16:creationId xmlns:a16="http://schemas.microsoft.com/office/drawing/2014/main" id="{6736EDE9-4735-4A42-823E-E708B04A06C9}"/>
                  </a:ext>
                </a:extLst>
              </p:cNvPr>
              <p:cNvSpPr/>
              <p:nvPr/>
            </p:nvSpPr>
            <p:spPr>
              <a:xfrm rot="5400000">
                <a:off x="6602300" y="4108750"/>
                <a:ext cx="45720" cy="182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9" name="Rectangle: Rounded Corners 68">
                <a:extLst>
                  <a:ext uri="{FF2B5EF4-FFF2-40B4-BE49-F238E27FC236}">
                    <a16:creationId xmlns:a16="http://schemas.microsoft.com/office/drawing/2014/main" id="{90E9FBD7-F69D-4DEC-8D1D-AE7C6291550F}"/>
                  </a:ext>
                </a:extLst>
              </p:cNvPr>
              <p:cNvSpPr/>
              <p:nvPr/>
            </p:nvSpPr>
            <p:spPr>
              <a:xfrm rot="10800000">
                <a:off x="6672399" y="3754616"/>
                <a:ext cx="45720"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grpSp>
      <p:sp>
        <p:nvSpPr>
          <p:cNvPr id="71" name="TextBox 70">
            <a:extLst>
              <a:ext uri="{FF2B5EF4-FFF2-40B4-BE49-F238E27FC236}">
                <a16:creationId xmlns:a16="http://schemas.microsoft.com/office/drawing/2014/main" id="{ABE3D059-B595-414F-981D-6E43EAF82DC6}"/>
              </a:ext>
            </a:extLst>
          </p:cNvPr>
          <p:cNvSpPr txBox="1"/>
          <p:nvPr/>
        </p:nvSpPr>
        <p:spPr>
          <a:xfrm>
            <a:off x="2200433" y="2629994"/>
            <a:ext cx="2350489" cy="353943"/>
          </a:xfrm>
          <a:prstGeom prst="rect">
            <a:avLst/>
          </a:prstGeom>
          <a:noFill/>
        </p:spPr>
        <p:txBody>
          <a:bodyPr wrap="square" rtlCol="0">
            <a:spAutoFit/>
          </a:bodyPr>
          <a:lstStyle/>
          <a:p>
            <a:pPr algn="ctr"/>
            <a:r>
              <a:rPr lang="en-US" sz="1700" b="1" dirty="0">
                <a:solidFill>
                  <a:schemeClr val="bg1">
                    <a:lumMod val="95000"/>
                  </a:schemeClr>
                </a:solidFill>
                <a:latin typeface="+mj-lt"/>
              </a:rPr>
              <a:t>M</a:t>
            </a:r>
            <a:r>
              <a:rPr lang="vi-VN" sz="1700" b="1" dirty="0">
                <a:solidFill>
                  <a:schemeClr val="bg1">
                    <a:lumMod val="95000"/>
                  </a:schemeClr>
                </a:solidFill>
                <a:latin typeface="+mj-lt"/>
              </a:rPr>
              <a:t>ở đầu</a:t>
            </a:r>
            <a:endParaRPr lang="en-US" sz="1700" b="1" dirty="0">
              <a:solidFill>
                <a:schemeClr val="bg1">
                  <a:lumMod val="95000"/>
                </a:schemeClr>
              </a:solidFill>
              <a:latin typeface="+mj-lt"/>
            </a:endParaRPr>
          </a:p>
        </p:txBody>
      </p:sp>
      <p:sp>
        <p:nvSpPr>
          <p:cNvPr id="72" name="TextBox 71">
            <a:extLst>
              <a:ext uri="{FF2B5EF4-FFF2-40B4-BE49-F238E27FC236}">
                <a16:creationId xmlns:a16="http://schemas.microsoft.com/office/drawing/2014/main" id="{9FC85F51-F3DF-4838-88E3-281625606B29}"/>
              </a:ext>
            </a:extLst>
          </p:cNvPr>
          <p:cNvSpPr txBox="1"/>
          <p:nvPr/>
        </p:nvSpPr>
        <p:spPr>
          <a:xfrm>
            <a:off x="2393090" y="3232164"/>
            <a:ext cx="1943324" cy="584775"/>
          </a:xfrm>
          <a:prstGeom prst="rect">
            <a:avLst/>
          </a:prstGeom>
          <a:noFill/>
        </p:spPr>
        <p:txBody>
          <a:bodyPr wrap="square" rtlCol="0">
            <a:spAutoFit/>
          </a:bodyPr>
          <a:lstStyle/>
          <a:p>
            <a:pPr algn="ctr"/>
            <a:r>
              <a:rPr lang="en-US" sz="1600">
                <a:solidFill>
                  <a:schemeClr val="bg1">
                    <a:lumMod val="95000"/>
                  </a:schemeClr>
                </a:solidFill>
                <a:latin typeface="+mj-lt"/>
              </a:rPr>
              <a:t>Khảo sát, mô tả yêu cầu bài toán</a:t>
            </a:r>
            <a:endParaRPr lang="en-US" sz="1600" dirty="0">
              <a:solidFill>
                <a:schemeClr val="bg1">
                  <a:lumMod val="95000"/>
                </a:schemeClr>
              </a:solidFill>
              <a:latin typeface="+mj-lt"/>
            </a:endParaRPr>
          </a:p>
        </p:txBody>
      </p:sp>
      <p:sp>
        <p:nvSpPr>
          <p:cNvPr id="76" name="TextBox 75">
            <a:extLst>
              <a:ext uri="{FF2B5EF4-FFF2-40B4-BE49-F238E27FC236}">
                <a16:creationId xmlns:a16="http://schemas.microsoft.com/office/drawing/2014/main" id="{4F9DF163-1D97-4A4E-A860-CFAE6FC983C4}"/>
              </a:ext>
            </a:extLst>
          </p:cNvPr>
          <p:cNvSpPr txBox="1"/>
          <p:nvPr/>
        </p:nvSpPr>
        <p:spPr>
          <a:xfrm>
            <a:off x="5248012" y="3360862"/>
            <a:ext cx="2588800" cy="830997"/>
          </a:xfrm>
          <a:prstGeom prst="rect">
            <a:avLst/>
          </a:prstGeom>
          <a:noFill/>
        </p:spPr>
        <p:txBody>
          <a:bodyPr wrap="square" rtlCol="0">
            <a:spAutoFit/>
          </a:bodyPr>
          <a:lstStyle/>
          <a:p>
            <a:pPr algn="ctr"/>
            <a:r>
              <a:rPr lang="en-US" sz="1600">
                <a:solidFill>
                  <a:schemeClr val="bg1">
                    <a:lumMod val="95000"/>
                  </a:schemeClr>
                </a:solidFill>
                <a:latin typeface="+mj-lt"/>
              </a:rPr>
              <a:t>Thiết kế CDSL</a:t>
            </a:r>
          </a:p>
          <a:p>
            <a:pPr algn="ctr"/>
            <a:r>
              <a:rPr lang="en-US" sz="1600">
                <a:solidFill>
                  <a:schemeClr val="bg1">
                    <a:lumMod val="95000"/>
                  </a:schemeClr>
                </a:solidFill>
                <a:latin typeface="+mj-lt"/>
              </a:rPr>
              <a:t>Thiết kế các gói</a:t>
            </a:r>
          </a:p>
          <a:p>
            <a:pPr algn="ctr"/>
            <a:endParaRPr lang="en-US" sz="1600" dirty="0">
              <a:solidFill>
                <a:schemeClr val="bg1">
                  <a:lumMod val="95000"/>
                </a:schemeClr>
              </a:solidFill>
              <a:latin typeface="+mj-lt"/>
            </a:endParaRPr>
          </a:p>
        </p:txBody>
      </p:sp>
      <p:sp>
        <p:nvSpPr>
          <p:cNvPr id="79" name="TextBox 78">
            <a:extLst>
              <a:ext uri="{FF2B5EF4-FFF2-40B4-BE49-F238E27FC236}">
                <a16:creationId xmlns:a16="http://schemas.microsoft.com/office/drawing/2014/main" id="{5D09A032-D291-4410-9FAA-4EAA07478EA8}"/>
              </a:ext>
            </a:extLst>
          </p:cNvPr>
          <p:cNvSpPr txBox="1"/>
          <p:nvPr/>
        </p:nvSpPr>
        <p:spPr>
          <a:xfrm>
            <a:off x="8006775" y="2614605"/>
            <a:ext cx="3292222" cy="646331"/>
          </a:xfrm>
          <a:prstGeom prst="rect">
            <a:avLst/>
          </a:prstGeom>
          <a:noFill/>
        </p:spPr>
        <p:txBody>
          <a:bodyPr wrap="square" rtlCol="0">
            <a:spAutoFit/>
          </a:bodyPr>
          <a:lstStyle/>
          <a:p>
            <a:pPr algn="ctr"/>
            <a:r>
              <a:rPr lang="en-US" b="1">
                <a:solidFill>
                  <a:schemeClr val="bg1">
                    <a:lumMod val="95000"/>
                  </a:schemeClr>
                </a:solidFill>
                <a:latin typeface="+mj-lt"/>
              </a:rPr>
              <a:t>Xây dựng chương trình minh họa </a:t>
            </a:r>
            <a:endParaRPr lang="vi-VN" b="1" dirty="0">
              <a:solidFill>
                <a:schemeClr val="bg1">
                  <a:lumMod val="95000"/>
                </a:schemeClr>
              </a:solidFill>
              <a:latin typeface="+mj-lt"/>
            </a:endParaRPr>
          </a:p>
        </p:txBody>
      </p:sp>
      <p:sp>
        <p:nvSpPr>
          <p:cNvPr id="80" name="TextBox 79">
            <a:extLst>
              <a:ext uri="{FF2B5EF4-FFF2-40B4-BE49-F238E27FC236}">
                <a16:creationId xmlns:a16="http://schemas.microsoft.com/office/drawing/2014/main" id="{88369716-C51A-4BF8-BE75-A3ABEB6AF356}"/>
              </a:ext>
            </a:extLst>
          </p:cNvPr>
          <p:cNvSpPr txBox="1"/>
          <p:nvPr/>
        </p:nvSpPr>
        <p:spPr>
          <a:xfrm>
            <a:off x="8354954" y="3308372"/>
            <a:ext cx="2457002" cy="553998"/>
          </a:xfrm>
          <a:prstGeom prst="rect">
            <a:avLst/>
          </a:prstGeom>
          <a:noFill/>
        </p:spPr>
        <p:txBody>
          <a:bodyPr wrap="square" rtlCol="0">
            <a:spAutoFit/>
          </a:bodyPr>
          <a:lstStyle/>
          <a:p>
            <a:pPr algn="ctr"/>
            <a:r>
              <a:rPr lang="en-US" sz="1500">
                <a:solidFill>
                  <a:schemeClr val="bg1">
                    <a:lumMod val="95000"/>
                  </a:schemeClr>
                </a:solidFill>
                <a:latin typeface="+mj-lt"/>
              </a:rPr>
              <a:t>Giao diện minh họa các chức năng</a:t>
            </a:r>
            <a:endParaRPr lang="en-US" sz="1500" dirty="0">
              <a:solidFill>
                <a:schemeClr val="bg1">
                  <a:lumMod val="95000"/>
                </a:schemeClr>
              </a:solidFill>
              <a:latin typeface="+mj-lt"/>
            </a:endParaRPr>
          </a:p>
        </p:txBody>
      </p:sp>
      <p:sp>
        <p:nvSpPr>
          <p:cNvPr id="81" name="TextBox 80">
            <a:extLst>
              <a:ext uri="{FF2B5EF4-FFF2-40B4-BE49-F238E27FC236}">
                <a16:creationId xmlns:a16="http://schemas.microsoft.com/office/drawing/2014/main" id="{1F157457-5FBC-49E2-A470-8EAE4ED4ACB3}"/>
              </a:ext>
            </a:extLst>
          </p:cNvPr>
          <p:cNvSpPr txBox="1"/>
          <p:nvPr/>
        </p:nvSpPr>
        <p:spPr>
          <a:xfrm>
            <a:off x="7638787" y="4605147"/>
            <a:ext cx="3826684" cy="307777"/>
          </a:xfrm>
          <a:prstGeom prst="rect">
            <a:avLst/>
          </a:prstGeom>
          <a:noFill/>
        </p:spPr>
        <p:txBody>
          <a:bodyPr wrap="square" rtlCol="0">
            <a:spAutoFit/>
          </a:bodyPr>
          <a:lstStyle/>
          <a:p>
            <a:pPr algn="ctr"/>
            <a:r>
              <a:rPr lang="en-US" sz="1400" b="1">
                <a:solidFill>
                  <a:schemeClr val="bg1">
                    <a:lumMod val="95000"/>
                  </a:schemeClr>
                </a:solidFill>
                <a:latin typeface="+mj-lt"/>
              </a:rPr>
              <a:t>Kết luận </a:t>
            </a:r>
            <a:endParaRPr lang="en-US" sz="1400" b="1" dirty="0">
              <a:solidFill>
                <a:schemeClr val="bg1">
                  <a:lumMod val="95000"/>
                </a:schemeClr>
              </a:solidFill>
              <a:latin typeface="+mj-lt"/>
            </a:endParaRPr>
          </a:p>
        </p:txBody>
      </p:sp>
      <p:sp>
        <p:nvSpPr>
          <p:cNvPr id="82" name="TextBox 81">
            <a:extLst>
              <a:ext uri="{FF2B5EF4-FFF2-40B4-BE49-F238E27FC236}">
                <a16:creationId xmlns:a16="http://schemas.microsoft.com/office/drawing/2014/main" id="{16DB097F-A37D-48B1-B726-6845EB6AF2B6}"/>
              </a:ext>
            </a:extLst>
          </p:cNvPr>
          <p:cNvSpPr txBox="1"/>
          <p:nvPr/>
        </p:nvSpPr>
        <p:spPr>
          <a:xfrm>
            <a:off x="8505074" y="4997384"/>
            <a:ext cx="2212110" cy="584775"/>
          </a:xfrm>
          <a:prstGeom prst="rect">
            <a:avLst/>
          </a:prstGeom>
          <a:noFill/>
        </p:spPr>
        <p:txBody>
          <a:bodyPr wrap="square" rtlCol="0">
            <a:spAutoFit/>
          </a:bodyPr>
          <a:lstStyle/>
          <a:p>
            <a:pPr algn="ctr"/>
            <a:r>
              <a:rPr lang="en-US" sz="1600">
                <a:solidFill>
                  <a:schemeClr val="bg1">
                    <a:lumMod val="95000"/>
                  </a:schemeClr>
                </a:solidFill>
                <a:latin typeface="+mj-lt"/>
              </a:rPr>
              <a:t>Hướng phát triển của bài toán</a:t>
            </a:r>
            <a:endParaRPr lang="en-US" sz="1600" dirty="0">
              <a:solidFill>
                <a:schemeClr val="bg1">
                  <a:lumMod val="95000"/>
                </a:schemeClr>
              </a:solidFill>
              <a:latin typeface="+mj-lt"/>
            </a:endParaRPr>
          </a:p>
        </p:txBody>
      </p:sp>
      <p:cxnSp>
        <p:nvCxnSpPr>
          <p:cNvPr id="86" name="Straight Connector 85">
            <a:extLst>
              <a:ext uri="{FF2B5EF4-FFF2-40B4-BE49-F238E27FC236}">
                <a16:creationId xmlns:a16="http://schemas.microsoft.com/office/drawing/2014/main" id="{AE479DFD-3845-4DD8-B25A-9536B248A870}"/>
              </a:ext>
            </a:extLst>
          </p:cNvPr>
          <p:cNvCxnSpPr/>
          <p:nvPr/>
        </p:nvCxnSpPr>
        <p:spPr>
          <a:xfrm>
            <a:off x="8347003" y="3239858"/>
            <a:ext cx="2390775" cy="0"/>
          </a:xfrm>
          <a:prstGeom prst="line">
            <a:avLst/>
          </a:prstGeom>
          <a:ln w="38100">
            <a:solidFill>
              <a:srgbClr val="837AD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9C9899C-D47E-4359-85A4-C4A1BE591142}"/>
              </a:ext>
            </a:extLst>
          </p:cNvPr>
          <p:cNvCxnSpPr/>
          <p:nvPr/>
        </p:nvCxnSpPr>
        <p:spPr>
          <a:xfrm>
            <a:off x="8347003" y="4984098"/>
            <a:ext cx="2390775" cy="0"/>
          </a:xfrm>
          <a:prstGeom prst="line">
            <a:avLst/>
          </a:prstGeom>
          <a:ln w="38100">
            <a:solidFill>
              <a:srgbClr val="837AD9"/>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A619AC3-E04A-46C9-8066-1188452C3924}"/>
              </a:ext>
            </a:extLst>
          </p:cNvPr>
          <p:cNvCxnSpPr>
            <a:cxnSpLocks/>
          </p:cNvCxnSpPr>
          <p:nvPr/>
        </p:nvCxnSpPr>
        <p:spPr>
          <a:xfrm flipV="1">
            <a:off x="10717184" y="3243636"/>
            <a:ext cx="0" cy="1745225"/>
          </a:xfrm>
          <a:prstGeom prst="line">
            <a:avLst/>
          </a:prstGeom>
          <a:ln w="38100">
            <a:solidFill>
              <a:srgbClr val="837AD9"/>
            </a:solidFill>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4288A8D-D0D9-4F32-9A22-6735573DC65C}"/>
              </a:ext>
            </a:extLst>
          </p:cNvPr>
          <p:cNvGrpSpPr/>
          <p:nvPr/>
        </p:nvGrpSpPr>
        <p:grpSpPr>
          <a:xfrm>
            <a:off x="7836812" y="3084283"/>
            <a:ext cx="307494" cy="307494"/>
            <a:chOff x="6158672" y="3675083"/>
            <a:chExt cx="787340" cy="787340"/>
          </a:xfrm>
          <a:solidFill>
            <a:schemeClr val="bg1"/>
          </a:solidFill>
        </p:grpSpPr>
        <p:sp>
          <p:nvSpPr>
            <p:cNvPr id="100" name="Circle: Hollow 99">
              <a:extLst>
                <a:ext uri="{FF2B5EF4-FFF2-40B4-BE49-F238E27FC236}">
                  <a16:creationId xmlns:a16="http://schemas.microsoft.com/office/drawing/2014/main" id="{BD72FAC9-86D8-431D-B441-24EBE910A331}"/>
                </a:ext>
              </a:extLst>
            </p:cNvPr>
            <p:cNvSpPr/>
            <p:nvPr/>
          </p:nvSpPr>
          <p:spPr>
            <a:xfrm>
              <a:off x="6158672" y="3675083"/>
              <a:ext cx="787340" cy="787340"/>
            </a:xfrm>
            <a:prstGeom prst="donut">
              <a:avLst>
                <a:gd name="adj"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grpSp>
          <p:nvGrpSpPr>
            <p:cNvPr id="101" name="Group 100">
              <a:extLst>
                <a:ext uri="{FF2B5EF4-FFF2-40B4-BE49-F238E27FC236}">
                  <a16:creationId xmlns:a16="http://schemas.microsoft.com/office/drawing/2014/main" id="{D93C710D-7CBA-4FD2-AB60-CB361038D7BC}"/>
                </a:ext>
              </a:extLst>
            </p:cNvPr>
            <p:cNvGrpSpPr/>
            <p:nvPr/>
          </p:nvGrpSpPr>
          <p:grpSpPr>
            <a:xfrm rot="2700000">
              <a:off x="6448659" y="3791777"/>
              <a:ext cx="184399" cy="468434"/>
              <a:chOff x="6533720" y="3754616"/>
              <a:chExt cx="184399" cy="468434"/>
            </a:xfrm>
            <a:grpFill/>
          </p:grpSpPr>
          <p:sp>
            <p:nvSpPr>
              <p:cNvPr id="102" name="Rectangle: Rounded Corners 101">
                <a:extLst>
                  <a:ext uri="{FF2B5EF4-FFF2-40B4-BE49-F238E27FC236}">
                    <a16:creationId xmlns:a16="http://schemas.microsoft.com/office/drawing/2014/main" id="{9CEE517D-6A85-4A0B-8120-7038229D77C7}"/>
                  </a:ext>
                </a:extLst>
              </p:cNvPr>
              <p:cNvSpPr/>
              <p:nvPr/>
            </p:nvSpPr>
            <p:spPr>
              <a:xfrm rot="5400000">
                <a:off x="6602300" y="4108750"/>
                <a:ext cx="45720" cy="182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03" name="Rectangle: Rounded Corners 102">
                <a:extLst>
                  <a:ext uri="{FF2B5EF4-FFF2-40B4-BE49-F238E27FC236}">
                    <a16:creationId xmlns:a16="http://schemas.microsoft.com/office/drawing/2014/main" id="{AEBBD813-757C-4025-A83A-308A0C8E4423}"/>
                  </a:ext>
                </a:extLst>
              </p:cNvPr>
              <p:cNvSpPr/>
              <p:nvPr/>
            </p:nvSpPr>
            <p:spPr>
              <a:xfrm rot="10800000">
                <a:off x="6672399" y="3754616"/>
                <a:ext cx="45720"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grpSp>
      <p:grpSp>
        <p:nvGrpSpPr>
          <p:cNvPr id="109" name="Group 108">
            <a:extLst>
              <a:ext uri="{FF2B5EF4-FFF2-40B4-BE49-F238E27FC236}">
                <a16:creationId xmlns:a16="http://schemas.microsoft.com/office/drawing/2014/main" id="{EB079CA7-DB75-43B7-A56D-0311C7938095}"/>
              </a:ext>
            </a:extLst>
          </p:cNvPr>
          <p:cNvGrpSpPr/>
          <p:nvPr/>
        </p:nvGrpSpPr>
        <p:grpSpPr>
          <a:xfrm>
            <a:off x="7836812" y="4827722"/>
            <a:ext cx="307494" cy="307494"/>
            <a:chOff x="6158672" y="3675083"/>
            <a:chExt cx="787340" cy="787340"/>
          </a:xfrm>
          <a:solidFill>
            <a:schemeClr val="bg1"/>
          </a:solidFill>
        </p:grpSpPr>
        <p:sp>
          <p:nvSpPr>
            <p:cNvPr id="110" name="Circle: Hollow 109">
              <a:extLst>
                <a:ext uri="{FF2B5EF4-FFF2-40B4-BE49-F238E27FC236}">
                  <a16:creationId xmlns:a16="http://schemas.microsoft.com/office/drawing/2014/main" id="{B74FADB5-82EA-4992-8CC8-3DD2BCFFBE8A}"/>
                </a:ext>
              </a:extLst>
            </p:cNvPr>
            <p:cNvSpPr/>
            <p:nvPr/>
          </p:nvSpPr>
          <p:spPr>
            <a:xfrm>
              <a:off x="6158672" y="3675083"/>
              <a:ext cx="787340" cy="787340"/>
            </a:xfrm>
            <a:prstGeom prst="donut">
              <a:avLst>
                <a:gd name="adj"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grpSp>
          <p:nvGrpSpPr>
            <p:cNvPr id="111" name="Group 110">
              <a:extLst>
                <a:ext uri="{FF2B5EF4-FFF2-40B4-BE49-F238E27FC236}">
                  <a16:creationId xmlns:a16="http://schemas.microsoft.com/office/drawing/2014/main" id="{13DADC62-6D85-4173-8D38-A48B13A58C48}"/>
                </a:ext>
              </a:extLst>
            </p:cNvPr>
            <p:cNvGrpSpPr/>
            <p:nvPr/>
          </p:nvGrpSpPr>
          <p:grpSpPr>
            <a:xfrm rot="2700000">
              <a:off x="6448659" y="3791777"/>
              <a:ext cx="184399" cy="468434"/>
              <a:chOff x="6533720" y="3754616"/>
              <a:chExt cx="184399" cy="468434"/>
            </a:xfrm>
            <a:grpFill/>
          </p:grpSpPr>
          <p:sp>
            <p:nvSpPr>
              <p:cNvPr id="112" name="Rectangle: Rounded Corners 111">
                <a:extLst>
                  <a:ext uri="{FF2B5EF4-FFF2-40B4-BE49-F238E27FC236}">
                    <a16:creationId xmlns:a16="http://schemas.microsoft.com/office/drawing/2014/main" id="{EE929B84-AF33-49B2-901C-DB101EF214FB}"/>
                  </a:ext>
                </a:extLst>
              </p:cNvPr>
              <p:cNvSpPr/>
              <p:nvPr/>
            </p:nvSpPr>
            <p:spPr>
              <a:xfrm rot="5400000">
                <a:off x="6602300" y="4108750"/>
                <a:ext cx="45720" cy="182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13" name="Rectangle: Rounded Corners 112">
                <a:extLst>
                  <a:ext uri="{FF2B5EF4-FFF2-40B4-BE49-F238E27FC236}">
                    <a16:creationId xmlns:a16="http://schemas.microsoft.com/office/drawing/2014/main" id="{5FA99263-1AF0-485D-A360-9929715A9D43}"/>
                  </a:ext>
                </a:extLst>
              </p:cNvPr>
              <p:cNvSpPr/>
              <p:nvPr/>
            </p:nvSpPr>
            <p:spPr>
              <a:xfrm rot="10800000">
                <a:off x="6672399" y="3754616"/>
                <a:ext cx="45720"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gr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3" name="TextBox 82">
            <a:extLst>
              <a:ext uri="{FF2B5EF4-FFF2-40B4-BE49-F238E27FC236}">
                <a16:creationId xmlns:a16="http://schemas.microsoft.com/office/drawing/2014/main" id="{BB64A95B-EAD6-4D41-8FCC-35E164F4C444}"/>
              </a:ext>
            </a:extLst>
          </p:cNvPr>
          <p:cNvSpPr txBox="1"/>
          <p:nvPr/>
        </p:nvSpPr>
        <p:spPr>
          <a:xfrm>
            <a:off x="1898627" y="489708"/>
            <a:ext cx="8687897" cy="830997"/>
          </a:xfrm>
          <a:prstGeom prst="rect">
            <a:avLst/>
          </a:prstGeom>
          <a:noFill/>
        </p:spPr>
        <p:txBody>
          <a:bodyPr wrap="square" rtlCol="0">
            <a:spAutoFit/>
          </a:bodyPr>
          <a:lstStyle/>
          <a:p>
            <a:pPr algn="ctr"/>
            <a:r>
              <a:rPr lang="vi-VN" sz="4800" b="1" dirty="0">
                <a:solidFill>
                  <a:schemeClr val="bg1">
                    <a:lumMod val="95000"/>
                  </a:schemeClr>
                </a:solidFill>
                <a:latin typeface="+mj-lt"/>
              </a:rPr>
              <a:t>NỘI DUNG TỔNG QUÁT</a:t>
            </a:r>
            <a:endParaRPr lang="en-US" sz="4800" b="1" dirty="0">
              <a:solidFill>
                <a:schemeClr val="bg1">
                  <a:lumMod val="95000"/>
                </a:schemeClr>
              </a:solidFill>
              <a:latin typeface="+mj-lt"/>
            </a:endParaRPr>
          </a:p>
        </p:txBody>
      </p:sp>
      <p:sp>
        <p:nvSpPr>
          <p:cNvPr id="85" name="TextBox 84">
            <a:extLst>
              <a:ext uri="{FF2B5EF4-FFF2-40B4-BE49-F238E27FC236}">
                <a16:creationId xmlns:a16="http://schemas.microsoft.com/office/drawing/2014/main" id="{FB558827-E092-49AD-A783-48C23EF9A625}"/>
              </a:ext>
            </a:extLst>
          </p:cNvPr>
          <p:cNvSpPr txBox="1"/>
          <p:nvPr/>
        </p:nvSpPr>
        <p:spPr>
          <a:xfrm>
            <a:off x="5100023" y="2629994"/>
            <a:ext cx="2675177" cy="369332"/>
          </a:xfrm>
          <a:prstGeom prst="rect">
            <a:avLst/>
          </a:prstGeom>
          <a:noFill/>
        </p:spPr>
        <p:txBody>
          <a:bodyPr wrap="square" rtlCol="0">
            <a:spAutoFit/>
          </a:bodyPr>
          <a:lstStyle/>
          <a:p>
            <a:pPr algn="ctr"/>
            <a:r>
              <a:rPr lang="en-US" b="1">
                <a:solidFill>
                  <a:schemeClr val="bg1">
                    <a:lumMod val="95000"/>
                  </a:schemeClr>
                </a:solidFill>
                <a:latin typeface="+mj-lt"/>
              </a:rPr>
              <a:t>Thiết kế chương trình</a:t>
            </a:r>
            <a:endParaRPr lang="en-US" b="1" dirty="0">
              <a:solidFill>
                <a:schemeClr val="bg1">
                  <a:lumMod val="95000"/>
                </a:schemeClr>
              </a:solidFill>
              <a:latin typeface="+mj-lt"/>
            </a:endParaRPr>
          </a:p>
        </p:txBody>
      </p:sp>
    </p:spTree>
    <p:extLst>
      <p:ext uri="{BB962C8B-B14F-4D97-AF65-F5344CB8AC3E}">
        <p14:creationId xmlns:p14="http://schemas.microsoft.com/office/powerpoint/2010/main" val="25099557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Effect transition="in" filter="fade">
                                      <p:cBhvr>
                                        <p:cTn id="13" dur="500"/>
                                        <p:tgtEl>
                                          <p:spTgt spid="43"/>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7"/>
                                        </p:tgtEl>
                                        <p:attrNameLst>
                                          <p:attrName>style.visibility</p:attrName>
                                        </p:attrNameLst>
                                      </p:cBhvr>
                                      <p:to>
                                        <p:strVal val="visible"/>
                                      </p:to>
                                    </p:set>
                                    <p:anim calcmode="lin" valueType="num">
                                      <p:cBhvr>
                                        <p:cTn id="16" dur="500" fill="hold"/>
                                        <p:tgtEl>
                                          <p:spTgt spid="47"/>
                                        </p:tgtEl>
                                        <p:attrNameLst>
                                          <p:attrName>ppt_w</p:attrName>
                                        </p:attrNameLst>
                                      </p:cBhvr>
                                      <p:tavLst>
                                        <p:tav tm="0">
                                          <p:val>
                                            <p:fltVal val="0"/>
                                          </p:val>
                                        </p:tav>
                                        <p:tav tm="100000">
                                          <p:val>
                                            <p:strVal val="#ppt_w"/>
                                          </p:val>
                                        </p:tav>
                                      </p:tavLst>
                                    </p:anim>
                                    <p:anim calcmode="lin" valueType="num">
                                      <p:cBhvr>
                                        <p:cTn id="17" dur="500" fill="hold"/>
                                        <p:tgtEl>
                                          <p:spTgt spid="47"/>
                                        </p:tgtEl>
                                        <p:attrNameLst>
                                          <p:attrName>ppt_h</p:attrName>
                                        </p:attrNameLst>
                                      </p:cBhvr>
                                      <p:tavLst>
                                        <p:tav tm="0">
                                          <p:val>
                                            <p:fltVal val="0"/>
                                          </p:val>
                                        </p:tav>
                                        <p:tav tm="100000">
                                          <p:val>
                                            <p:strVal val="#ppt_h"/>
                                          </p:val>
                                        </p:tav>
                                      </p:tavLst>
                                    </p:anim>
                                    <p:animEffect transition="in" filter="fade">
                                      <p:cBhvr>
                                        <p:cTn id="18" dur="500"/>
                                        <p:tgtEl>
                                          <p:spTgt spid="47"/>
                                        </p:tgtEl>
                                      </p:cBhvr>
                                    </p:animEffect>
                                  </p:childTnLst>
                                </p:cTn>
                              </p:par>
                              <p:par>
                                <p:cTn id="19" presetID="53" presetClass="entr" presetSubtype="16" fill="hold" nodeType="withEffect">
                                  <p:stCondLst>
                                    <p:cond delay="500"/>
                                  </p:stCondLst>
                                  <p:childTnLst>
                                    <p:set>
                                      <p:cBhvr>
                                        <p:cTn id="20" dur="1" fill="hold">
                                          <p:stCondLst>
                                            <p:cond delay="0"/>
                                          </p:stCondLst>
                                        </p:cTn>
                                        <p:tgtEl>
                                          <p:spTgt spid="60"/>
                                        </p:tgtEl>
                                        <p:attrNameLst>
                                          <p:attrName>style.visibility</p:attrName>
                                        </p:attrNameLst>
                                      </p:cBhvr>
                                      <p:to>
                                        <p:strVal val="visible"/>
                                      </p:to>
                                    </p:set>
                                    <p:anim calcmode="lin" valueType="num">
                                      <p:cBhvr>
                                        <p:cTn id="21" dur="500" fill="hold"/>
                                        <p:tgtEl>
                                          <p:spTgt spid="60"/>
                                        </p:tgtEl>
                                        <p:attrNameLst>
                                          <p:attrName>ppt_w</p:attrName>
                                        </p:attrNameLst>
                                      </p:cBhvr>
                                      <p:tavLst>
                                        <p:tav tm="0">
                                          <p:val>
                                            <p:fltVal val="0"/>
                                          </p:val>
                                        </p:tav>
                                        <p:tav tm="100000">
                                          <p:val>
                                            <p:strVal val="#ppt_w"/>
                                          </p:val>
                                        </p:tav>
                                      </p:tavLst>
                                    </p:anim>
                                    <p:anim calcmode="lin" valueType="num">
                                      <p:cBhvr>
                                        <p:cTn id="22" dur="500" fill="hold"/>
                                        <p:tgtEl>
                                          <p:spTgt spid="60"/>
                                        </p:tgtEl>
                                        <p:attrNameLst>
                                          <p:attrName>ppt_h</p:attrName>
                                        </p:attrNameLst>
                                      </p:cBhvr>
                                      <p:tavLst>
                                        <p:tav tm="0">
                                          <p:val>
                                            <p:fltVal val="0"/>
                                          </p:val>
                                        </p:tav>
                                        <p:tav tm="100000">
                                          <p:val>
                                            <p:strVal val="#ppt_h"/>
                                          </p:val>
                                        </p:tav>
                                      </p:tavLst>
                                    </p:anim>
                                    <p:animEffect transition="in" filter="fade">
                                      <p:cBhvr>
                                        <p:cTn id="23" dur="500"/>
                                        <p:tgtEl>
                                          <p:spTgt spid="6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250"/>
                                        <p:tgtEl>
                                          <p:spTgt spid="3"/>
                                        </p:tgtEl>
                                      </p:cBhvr>
                                    </p:animEffect>
                                  </p:childTnLst>
                                </p:cTn>
                              </p:par>
                            </p:childTnLst>
                          </p:cTn>
                        </p:par>
                        <p:par>
                          <p:cTn id="28" fill="hold">
                            <p:stCondLst>
                              <p:cond delay="125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par>
                                <p:cTn id="42" presetID="53" presetClass="entr" presetSubtype="16" fill="hold" grpId="0" nodeType="withEffect">
                                  <p:stCondLst>
                                    <p:cond delay="250"/>
                                  </p:stCondLst>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ppt_w</p:attrName>
                                        </p:attrNameLst>
                                      </p:cBhvr>
                                      <p:tavLst>
                                        <p:tav tm="0">
                                          <p:val>
                                            <p:fltVal val="0"/>
                                          </p:val>
                                        </p:tav>
                                        <p:tav tm="100000">
                                          <p:val>
                                            <p:strVal val="#ppt_w"/>
                                          </p:val>
                                        </p:tav>
                                      </p:tavLst>
                                    </p:anim>
                                    <p:anim calcmode="lin" valueType="num">
                                      <p:cBhvr>
                                        <p:cTn id="45" dur="500" fill="hold"/>
                                        <p:tgtEl>
                                          <p:spTgt spid="52"/>
                                        </p:tgtEl>
                                        <p:attrNameLst>
                                          <p:attrName>ppt_h</p:attrName>
                                        </p:attrNameLst>
                                      </p:cBhvr>
                                      <p:tavLst>
                                        <p:tav tm="0">
                                          <p:val>
                                            <p:fltVal val="0"/>
                                          </p:val>
                                        </p:tav>
                                        <p:tav tm="100000">
                                          <p:val>
                                            <p:strVal val="#ppt_h"/>
                                          </p:val>
                                        </p:tav>
                                      </p:tavLst>
                                    </p:anim>
                                    <p:animEffect transition="in" filter="fade">
                                      <p:cBhvr>
                                        <p:cTn id="46" dur="500"/>
                                        <p:tgtEl>
                                          <p:spTgt spid="52"/>
                                        </p:tgtEl>
                                      </p:cBhvr>
                                    </p:animEffect>
                                  </p:childTnLst>
                                </p:cTn>
                              </p:par>
                              <p:par>
                                <p:cTn id="47" presetID="53" presetClass="entr" presetSubtype="16" fill="hold" nodeType="withEffect">
                                  <p:stCondLst>
                                    <p:cond delay="500"/>
                                  </p:stCondLst>
                                  <p:childTnLst>
                                    <p:set>
                                      <p:cBhvr>
                                        <p:cTn id="48" dur="1" fill="hold">
                                          <p:stCondLst>
                                            <p:cond delay="0"/>
                                          </p:stCondLst>
                                        </p:cTn>
                                        <p:tgtEl>
                                          <p:spTgt spid="65"/>
                                        </p:tgtEl>
                                        <p:attrNameLst>
                                          <p:attrName>style.visibility</p:attrName>
                                        </p:attrNameLst>
                                      </p:cBhvr>
                                      <p:to>
                                        <p:strVal val="visible"/>
                                      </p:to>
                                    </p:set>
                                    <p:anim calcmode="lin" valueType="num">
                                      <p:cBhvr>
                                        <p:cTn id="49" dur="500" fill="hold"/>
                                        <p:tgtEl>
                                          <p:spTgt spid="65"/>
                                        </p:tgtEl>
                                        <p:attrNameLst>
                                          <p:attrName>ppt_w</p:attrName>
                                        </p:attrNameLst>
                                      </p:cBhvr>
                                      <p:tavLst>
                                        <p:tav tm="0">
                                          <p:val>
                                            <p:fltVal val="0"/>
                                          </p:val>
                                        </p:tav>
                                        <p:tav tm="100000">
                                          <p:val>
                                            <p:strVal val="#ppt_w"/>
                                          </p:val>
                                        </p:tav>
                                      </p:tavLst>
                                    </p:anim>
                                    <p:anim calcmode="lin" valueType="num">
                                      <p:cBhvr>
                                        <p:cTn id="50" dur="500" fill="hold"/>
                                        <p:tgtEl>
                                          <p:spTgt spid="65"/>
                                        </p:tgtEl>
                                        <p:attrNameLst>
                                          <p:attrName>ppt_h</p:attrName>
                                        </p:attrNameLst>
                                      </p:cBhvr>
                                      <p:tavLst>
                                        <p:tav tm="0">
                                          <p:val>
                                            <p:fltVal val="0"/>
                                          </p:val>
                                        </p:tav>
                                        <p:tav tm="100000">
                                          <p:val>
                                            <p:strVal val="#ppt_h"/>
                                          </p:val>
                                        </p:tav>
                                      </p:tavLst>
                                    </p:anim>
                                    <p:animEffect transition="in" filter="fade">
                                      <p:cBhvr>
                                        <p:cTn id="51" dur="500"/>
                                        <p:tgtEl>
                                          <p:spTgt spid="65"/>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left)">
                                      <p:cBhvr>
                                        <p:cTn id="55" dur="25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85"/>
                                        </p:tgtEl>
                                        <p:attrNameLst>
                                          <p:attrName>style.visibility</p:attrName>
                                        </p:attrNameLst>
                                      </p:cBhvr>
                                      <p:to>
                                        <p:strVal val="visible"/>
                                      </p:to>
                                    </p:set>
                                    <p:animEffect transition="in" filter="fade">
                                      <p:cBhvr>
                                        <p:cTn id="62" dur="500"/>
                                        <p:tgtEl>
                                          <p:spTgt spid="85"/>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p:cTn id="67" dur="500" fill="hold"/>
                                        <p:tgtEl>
                                          <p:spTgt spid="27"/>
                                        </p:tgtEl>
                                        <p:attrNameLst>
                                          <p:attrName>ppt_w</p:attrName>
                                        </p:attrNameLst>
                                      </p:cBhvr>
                                      <p:tavLst>
                                        <p:tav tm="0">
                                          <p:val>
                                            <p:fltVal val="0"/>
                                          </p:val>
                                        </p:tav>
                                        <p:tav tm="100000">
                                          <p:val>
                                            <p:strVal val="#ppt_w"/>
                                          </p:val>
                                        </p:tav>
                                      </p:tavLst>
                                    </p:anim>
                                    <p:anim calcmode="lin" valueType="num">
                                      <p:cBhvr>
                                        <p:cTn id="68" dur="500" fill="hold"/>
                                        <p:tgtEl>
                                          <p:spTgt spid="27"/>
                                        </p:tgtEl>
                                        <p:attrNameLst>
                                          <p:attrName>ppt_h</p:attrName>
                                        </p:attrNameLst>
                                      </p:cBhvr>
                                      <p:tavLst>
                                        <p:tav tm="0">
                                          <p:val>
                                            <p:fltVal val="0"/>
                                          </p:val>
                                        </p:tav>
                                        <p:tav tm="100000">
                                          <p:val>
                                            <p:strVal val="#ppt_h"/>
                                          </p:val>
                                        </p:tav>
                                      </p:tavLst>
                                    </p:anim>
                                    <p:animEffect transition="in" filter="fade">
                                      <p:cBhvr>
                                        <p:cTn id="69" dur="500"/>
                                        <p:tgtEl>
                                          <p:spTgt spid="27"/>
                                        </p:tgtEl>
                                      </p:cBhvr>
                                    </p:animEffect>
                                  </p:childTnLst>
                                </p:cTn>
                              </p:par>
                              <p:par>
                                <p:cTn id="70" presetID="53" presetClass="entr" presetSubtype="16" fill="hold" grpId="0" nodeType="withEffect">
                                  <p:stCondLst>
                                    <p:cond delay="250"/>
                                  </p:stCondLst>
                                  <p:childTnLst>
                                    <p:set>
                                      <p:cBhvr>
                                        <p:cTn id="71" dur="1" fill="hold">
                                          <p:stCondLst>
                                            <p:cond delay="0"/>
                                          </p:stCondLst>
                                        </p:cTn>
                                        <p:tgtEl>
                                          <p:spTgt spid="49"/>
                                        </p:tgtEl>
                                        <p:attrNameLst>
                                          <p:attrName>style.visibility</p:attrName>
                                        </p:attrNameLst>
                                      </p:cBhvr>
                                      <p:to>
                                        <p:strVal val="visible"/>
                                      </p:to>
                                    </p:set>
                                    <p:anim calcmode="lin" valueType="num">
                                      <p:cBhvr>
                                        <p:cTn id="72" dur="500" fill="hold"/>
                                        <p:tgtEl>
                                          <p:spTgt spid="49"/>
                                        </p:tgtEl>
                                        <p:attrNameLst>
                                          <p:attrName>ppt_w</p:attrName>
                                        </p:attrNameLst>
                                      </p:cBhvr>
                                      <p:tavLst>
                                        <p:tav tm="0">
                                          <p:val>
                                            <p:fltVal val="0"/>
                                          </p:val>
                                        </p:tav>
                                        <p:tav tm="100000">
                                          <p:val>
                                            <p:strVal val="#ppt_w"/>
                                          </p:val>
                                        </p:tav>
                                      </p:tavLst>
                                    </p:anim>
                                    <p:anim calcmode="lin" valueType="num">
                                      <p:cBhvr>
                                        <p:cTn id="73" dur="500" fill="hold"/>
                                        <p:tgtEl>
                                          <p:spTgt spid="49"/>
                                        </p:tgtEl>
                                        <p:attrNameLst>
                                          <p:attrName>ppt_h</p:attrName>
                                        </p:attrNameLst>
                                      </p:cBhvr>
                                      <p:tavLst>
                                        <p:tav tm="0">
                                          <p:val>
                                            <p:fltVal val="0"/>
                                          </p:val>
                                        </p:tav>
                                        <p:tav tm="100000">
                                          <p:val>
                                            <p:strVal val="#ppt_h"/>
                                          </p:val>
                                        </p:tav>
                                      </p:tavLst>
                                    </p:anim>
                                    <p:animEffect transition="in" filter="fade">
                                      <p:cBhvr>
                                        <p:cTn id="74" dur="500"/>
                                        <p:tgtEl>
                                          <p:spTgt spid="49"/>
                                        </p:tgtEl>
                                      </p:cBhvr>
                                    </p:animEffect>
                                  </p:childTnLst>
                                </p:cTn>
                              </p:par>
                              <p:par>
                                <p:cTn id="75" presetID="53" presetClass="entr" presetSubtype="16" fill="hold" nodeType="withEffect">
                                  <p:stCondLst>
                                    <p:cond delay="500"/>
                                  </p:stCondLst>
                                  <p:childTnLst>
                                    <p:set>
                                      <p:cBhvr>
                                        <p:cTn id="76" dur="1" fill="hold">
                                          <p:stCondLst>
                                            <p:cond delay="0"/>
                                          </p:stCondLst>
                                        </p:cTn>
                                        <p:tgtEl>
                                          <p:spTgt spid="99"/>
                                        </p:tgtEl>
                                        <p:attrNameLst>
                                          <p:attrName>style.visibility</p:attrName>
                                        </p:attrNameLst>
                                      </p:cBhvr>
                                      <p:to>
                                        <p:strVal val="visible"/>
                                      </p:to>
                                    </p:set>
                                    <p:anim calcmode="lin" valueType="num">
                                      <p:cBhvr>
                                        <p:cTn id="77" dur="500" fill="hold"/>
                                        <p:tgtEl>
                                          <p:spTgt spid="99"/>
                                        </p:tgtEl>
                                        <p:attrNameLst>
                                          <p:attrName>ppt_w</p:attrName>
                                        </p:attrNameLst>
                                      </p:cBhvr>
                                      <p:tavLst>
                                        <p:tav tm="0">
                                          <p:val>
                                            <p:fltVal val="0"/>
                                          </p:val>
                                        </p:tav>
                                        <p:tav tm="100000">
                                          <p:val>
                                            <p:strVal val="#ppt_w"/>
                                          </p:val>
                                        </p:tav>
                                      </p:tavLst>
                                    </p:anim>
                                    <p:anim calcmode="lin" valueType="num">
                                      <p:cBhvr>
                                        <p:cTn id="78" dur="500" fill="hold"/>
                                        <p:tgtEl>
                                          <p:spTgt spid="99"/>
                                        </p:tgtEl>
                                        <p:attrNameLst>
                                          <p:attrName>ppt_h</p:attrName>
                                        </p:attrNameLst>
                                      </p:cBhvr>
                                      <p:tavLst>
                                        <p:tav tm="0">
                                          <p:val>
                                            <p:fltVal val="0"/>
                                          </p:val>
                                        </p:tav>
                                        <p:tav tm="100000">
                                          <p:val>
                                            <p:strVal val="#ppt_h"/>
                                          </p:val>
                                        </p:tav>
                                      </p:tavLst>
                                    </p:anim>
                                    <p:animEffect transition="in" filter="fade">
                                      <p:cBhvr>
                                        <p:cTn id="79" dur="500"/>
                                        <p:tgtEl>
                                          <p:spTgt spid="99"/>
                                        </p:tgtEl>
                                      </p:cBhvr>
                                    </p:animEffect>
                                  </p:childTnLst>
                                </p:cTn>
                              </p:par>
                            </p:childTnLst>
                          </p:cTn>
                        </p:par>
                        <p:par>
                          <p:cTn id="80" fill="hold">
                            <p:stCondLst>
                              <p:cond delay="1000"/>
                            </p:stCondLst>
                            <p:childTnLst>
                              <p:par>
                                <p:cTn id="81" presetID="22" presetClass="entr" presetSubtype="8" fill="hold" nodeType="afterEffect">
                                  <p:stCondLst>
                                    <p:cond delay="0"/>
                                  </p:stCondLst>
                                  <p:childTnLst>
                                    <p:set>
                                      <p:cBhvr>
                                        <p:cTn id="82" dur="1" fill="hold">
                                          <p:stCondLst>
                                            <p:cond delay="0"/>
                                          </p:stCondLst>
                                        </p:cTn>
                                        <p:tgtEl>
                                          <p:spTgt spid="86"/>
                                        </p:tgtEl>
                                        <p:attrNameLst>
                                          <p:attrName>style.visibility</p:attrName>
                                        </p:attrNameLst>
                                      </p:cBhvr>
                                      <p:to>
                                        <p:strVal val="visible"/>
                                      </p:to>
                                    </p:set>
                                    <p:animEffect transition="in" filter="wipe(left)">
                                      <p:cBhvr>
                                        <p:cTn id="83" dur="250"/>
                                        <p:tgtEl>
                                          <p:spTgt spid="86"/>
                                        </p:tgtEl>
                                      </p:cBhvr>
                                    </p:animEffect>
                                  </p:childTnLst>
                                </p:cTn>
                              </p:par>
                            </p:childTnLst>
                          </p:cTn>
                        </p:par>
                        <p:par>
                          <p:cTn id="84" fill="hold">
                            <p:stCondLst>
                              <p:cond delay="1250"/>
                            </p:stCondLst>
                            <p:childTnLst>
                              <p:par>
                                <p:cTn id="85" presetID="10" presetClass="entr" presetSubtype="0" fill="hold" grpId="0" nodeType="afterEffect">
                                  <p:stCondLst>
                                    <p:cond delay="0"/>
                                  </p:stCondLst>
                                  <p:childTnLst>
                                    <p:set>
                                      <p:cBhvr>
                                        <p:cTn id="86" dur="1" fill="hold">
                                          <p:stCondLst>
                                            <p:cond delay="0"/>
                                          </p:stCondLst>
                                        </p:cTn>
                                        <p:tgtEl>
                                          <p:spTgt spid="79"/>
                                        </p:tgtEl>
                                        <p:attrNameLst>
                                          <p:attrName>style.visibility</p:attrName>
                                        </p:attrNameLst>
                                      </p:cBhvr>
                                      <p:to>
                                        <p:strVal val="visible"/>
                                      </p:to>
                                    </p:set>
                                    <p:animEffect transition="in" filter="fade">
                                      <p:cBhvr>
                                        <p:cTn id="87" dur="500"/>
                                        <p:tgtEl>
                                          <p:spTgt spid="7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fade">
                                      <p:cBhvr>
                                        <p:cTn id="90" dur="500"/>
                                        <p:tgtEl>
                                          <p:spTgt spid="8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88"/>
                                        </p:tgtEl>
                                        <p:attrNameLst>
                                          <p:attrName>style.visibility</p:attrName>
                                        </p:attrNameLst>
                                      </p:cBhvr>
                                      <p:to>
                                        <p:strVal val="visible"/>
                                      </p:to>
                                    </p:set>
                                    <p:animEffect transition="in" filter="wipe(up)">
                                      <p:cBhvr>
                                        <p:cTn id="95" dur="250"/>
                                        <p:tgtEl>
                                          <p:spTgt spid="88"/>
                                        </p:tgtEl>
                                      </p:cBhvr>
                                    </p:animEffect>
                                  </p:childTnLst>
                                </p:cTn>
                              </p:par>
                            </p:childTnLst>
                          </p:cTn>
                        </p:par>
                        <p:par>
                          <p:cTn id="96" fill="hold">
                            <p:stCondLst>
                              <p:cond delay="250"/>
                            </p:stCondLst>
                            <p:childTnLst>
                              <p:par>
                                <p:cTn id="97" presetID="22" presetClass="entr" presetSubtype="2" fill="hold" nodeType="afterEffect">
                                  <p:stCondLst>
                                    <p:cond delay="0"/>
                                  </p:stCondLst>
                                  <p:childTnLst>
                                    <p:set>
                                      <p:cBhvr>
                                        <p:cTn id="98" dur="1" fill="hold">
                                          <p:stCondLst>
                                            <p:cond delay="0"/>
                                          </p:stCondLst>
                                        </p:cTn>
                                        <p:tgtEl>
                                          <p:spTgt spid="87"/>
                                        </p:tgtEl>
                                        <p:attrNameLst>
                                          <p:attrName>style.visibility</p:attrName>
                                        </p:attrNameLst>
                                      </p:cBhvr>
                                      <p:to>
                                        <p:strVal val="visible"/>
                                      </p:to>
                                    </p:set>
                                    <p:animEffect transition="in" filter="wipe(right)">
                                      <p:cBhvr>
                                        <p:cTn id="99" dur="250"/>
                                        <p:tgtEl>
                                          <p:spTgt spid="87"/>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1"/>
                                        </p:tgtEl>
                                        <p:attrNameLst>
                                          <p:attrName>style.visibility</p:attrName>
                                        </p:attrNameLst>
                                      </p:cBhvr>
                                      <p:to>
                                        <p:strVal val="visible"/>
                                      </p:to>
                                    </p:set>
                                    <p:animEffect transition="in" filter="fade">
                                      <p:cBhvr>
                                        <p:cTn id="103" dur="500"/>
                                        <p:tgtEl>
                                          <p:spTgt spid="8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2"/>
                                        </p:tgtEl>
                                        <p:attrNameLst>
                                          <p:attrName>style.visibility</p:attrName>
                                        </p:attrNameLst>
                                      </p:cBhvr>
                                      <p:to>
                                        <p:strVal val="visible"/>
                                      </p:to>
                                    </p:set>
                                    <p:animEffect transition="in" filter="fade">
                                      <p:cBhvr>
                                        <p:cTn id="106" dur="500"/>
                                        <p:tgtEl>
                                          <p:spTgt spid="82"/>
                                        </p:tgtEl>
                                      </p:cBhvr>
                                    </p:animEffect>
                                  </p:childTnLst>
                                </p:cTn>
                              </p:par>
                            </p:childTnLst>
                          </p:cTn>
                        </p:par>
                        <p:par>
                          <p:cTn id="107" fill="hold">
                            <p:stCondLst>
                              <p:cond delay="1000"/>
                            </p:stCondLst>
                            <p:childTnLst>
                              <p:par>
                                <p:cTn id="108" presetID="53" presetClass="entr" presetSubtype="16" fill="hold" grpId="0" nodeType="afterEffect">
                                  <p:stCondLst>
                                    <p:cond delay="0"/>
                                  </p:stCondLst>
                                  <p:childTnLst>
                                    <p:set>
                                      <p:cBhvr>
                                        <p:cTn id="109" dur="1" fill="hold">
                                          <p:stCondLst>
                                            <p:cond delay="0"/>
                                          </p:stCondLst>
                                        </p:cTn>
                                        <p:tgtEl>
                                          <p:spTgt spid="42"/>
                                        </p:tgtEl>
                                        <p:attrNameLst>
                                          <p:attrName>style.visibility</p:attrName>
                                        </p:attrNameLst>
                                      </p:cBhvr>
                                      <p:to>
                                        <p:strVal val="visible"/>
                                      </p:to>
                                    </p:set>
                                    <p:anim calcmode="lin" valueType="num">
                                      <p:cBhvr>
                                        <p:cTn id="110" dur="500" fill="hold"/>
                                        <p:tgtEl>
                                          <p:spTgt spid="42"/>
                                        </p:tgtEl>
                                        <p:attrNameLst>
                                          <p:attrName>ppt_w</p:attrName>
                                        </p:attrNameLst>
                                      </p:cBhvr>
                                      <p:tavLst>
                                        <p:tav tm="0">
                                          <p:val>
                                            <p:fltVal val="0"/>
                                          </p:val>
                                        </p:tav>
                                        <p:tav tm="100000">
                                          <p:val>
                                            <p:strVal val="#ppt_w"/>
                                          </p:val>
                                        </p:tav>
                                      </p:tavLst>
                                    </p:anim>
                                    <p:anim calcmode="lin" valueType="num">
                                      <p:cBhvr>
                                        <p:cTn id="111" dur="500" fill="hold"/>
                                        <p:tgtEl>
                                          <p:spTgt spid="42"/>
                                        </p:tgtEl>
                                        <p:attrNameLst>
                                          <p:attrName>ppt_h</p:attrName>
                                        </p:attrNameLst>
                                      </p:cBhvr>
                                      <p:tavLst>
                                        <p:tav tm="0">
                                          <p:val>
                                            <p:fltVal val="0"/>
                                          </p:val>
                                        </p:tav>
                                        <p:tav tm="100000">
                                          <p:val>
                                            <p:strVal val="#ppt_h"/>
                                          </p:val>
                                        </p:tav>
                                      </p:tavLst>
                                    </p:anim>
                                    <p:animEffect transition="in" filter="fade">
                                      <p:cBhvr>
                                        <p:cTn id="112" dur="500"/>
                                        <p:tgtEl>
                                          <p:spTgt spid="42"/>
                                        </p:tgtEl>
                                      </p:cBhvr>
                                    </p:animEffect>
                                  </p:childTnLst>
                                </p:cTn>
                              </p:par>
                              <p:par>
                                <p:cTn id="113" presetID="53" presetClass="entr" presetSubtype="16" fill="hold" grpId="0" nodeType="withEffect">
                                  <p:stCondLst>
                                    <p:cond delay="250"/>
                                  </p:stCondLst>
                                  <p:childTnLst>
                                    <p:set>
                                      <p:cBhvr>
                                        <p:cTn id="114" dur="1" fill="hold">
                                          <p:stCondLst>
                                            <p:cond delay="0"/>
                                          </p:stCondLst>
                                        </p:cTn>
                                        <p:tgtEl>
                                          <p:spTgt spid="51"/>
                                        </p:tgtEl>
                                        <p:attrNameLst>
                                          <p:attrName>style.visibility</p:attrName>
                                        </p:attrNameLst>
                                      </p:cBhvr>
                                      <p:to>
                                        <p:strVal val="visible"/>
                                      </p:to>
                                    </p:set>
                                    <p:anim calcmode="lin" valueType="num">
                                      <p:cBhvr>
                                        <p:cTn id="115" dur="500" fill="hold"/>
                                        <p:tgtEl>
                                          <p:spTgt spid="51"/>
                                        </p:tgtEl>
                                        <p:attrNameLst>
                                          <p:attrName>ppt_w</p:attrName>
                                        </p:attrNameLst>
                                      </p:cBhvr>
                                      <p:tavLst>
                                        <p:tav tm="0">
                                          <p:val>
                                            <p:fltVal val="0"/>
                                          </p:val>
                                        </p:tav>
                                        <p:tav tm="100000">
                                          <p:val>
                                            <p:strVal val="#ppt_w"/>
                                          </p:val>
                                        </p:tav>
                                      </p:tavLst>
                                    </p:anim>
                                    <p:anim calcmode="lin" valueType="num">
                                      <p:cBhvr>
                                        <p:cTn id="116" dur="500" fill="hold"/>
                                        <p:tgtEl>
                                          <p:spTgt spid="51"/>
                                        </p:tgtEl>
                                        <p:attrNameLst>
                                          <p:attrName>ppt_h</p:attrName>
                                        </p:attrNameLst>
                                      </p:cBhvr>
                                      <p:tavLst>
                                        <p:tav tm="0">
                                          <p:val>
                                            <p:fltVal val="0"/>
                                          </p:val>
                                        </p:tav>
                                        <p:tav tm="100000">
                                          <p:val>
                                            <p:strVal val="#ppt_h"/>
                                          </p:val>
                                        </p:tav>
                                      </p:tavLst>
                                    </p:anim>
                                    <p:animEffect transition="in" filter="fade">
                                      <p:cBhvr>
                                        <p:cTn id="117" dur="500"/>
                                        <p:tgtEl>
                                          <p:spTgt spid="51"/>
                                        </p:tgtEl>
                                      </p:cBhvr>
                                    </p:animEffect>
                                  </p:childTnLst>
                                </p:cTn>
                              </p:par>
                              <p:par>
                                <p:cTn id="118" presetID="53" presetClass="entr" presetSubtype="16" fill="hold" nodeType="withEffect">
                                  <p:stCondLst>
                                    <p:cond delay="500"/>
                                  </p:stCondLst>
                                  <p:childTnLst>
                                    <p:set>
                                      <p:cBhvr>
                                        <p:cTn id="119" dur="1" fill="hold">
                                          <p:stCondLst>
                                            <p:cond delay="0"/>
                                          </p:stCondLst>
                                        </p:cTn>
                                        <p:tgtEl>
                                          <p:spTgt spid="109"/>
                                        </p:tgtEl>
                                        <p:attrNameLst>
                                          <p:attrName>style.visibility</p:attrName>
                                        </p:attrNameLst>
                                      </p:cBhvr>
                                      <p:to>
                                        <p:strVal val="visible"/>
                                      </p:to>
                                    </p:set>
                                    <p:anim calcmode="lin" valueType="num">
                                      <p:cBhvr>
                                        <p:cTn id="120" dur="500" fill="hold"/>
                                        <p:tgtEl>
                                          <p:spTgt spid="109"/>
                                        </p:tgtEl>
                                        <p:attrNameLst>
                                          <p:attrName>ppt_w</p:attrName>
                                        </p:attrNameLst>
                                      </p:cBhvr>
                                      <p:tavLst>
                                        <p:tav tm="0">
                                          <p:val>
                                            <p:fltVal val="0"/>
                                          </p:val>
                                        </p:tav>
                                        <p:tav tm="100000">
                                          <p:val>
                                            <p:strVal val="#ppt_w"/>
                                          </p:val>
                                        </p:tav>
                                      </p:tavLst>
                                    </p:anim>
                                    <p:anim calcmode="lin" valueType="num">
                                      <p:cBhvr>
                                        <p:cTn id="121" dur="500" fill="hold"/>
                                        <p:tgtEl>
                                          <p:spTgt spid="109"/>
                                        </p:tgtEl>
                                        <p:attrNameLst>
                                          <p:attrName>ppt_h</p:attrName>
                                        </p:attrNameLst>
                                      </p:cBhvr>
                                      <p:tavLst>
                                        <p:tav tm="0">
                                          <p:val>
                                            <p:fltVal val="0"/>
                                          </p:val>
                                        </p:tav>
                                        <p:tav tm="100000">
                                          <p:val>
                                            <p:strVal val="#ppt_h"/>
                                          </p:val>
                                        </p:tav>
                                      </p:tavLst>
                                    </p:anim>
                                    <p:animEffect transition="in" filter="fade">
                                      <p:cBhvr>
                                        <p:cTn id="122" dur="500"/>
                                        <p:tgtEl>
                                          <p:spTgt spid="109"/>
                                        </p:tgtEl>
                                      </p:cBhvr>
                                    </p:animEffect>
                                  </p:childTnLst>
                                </p:cTn>
                              </p:par>
                              <p:par>
                                <p:cTn id="123" presetID="53" presetClass="entr" presetSubtype="16" fill="hold" grpId="0" nodeType="withEffect">
                                  <p:stCondLst>
                                    <p:cond delay="250"/>
                                  </p:stCondLst>
                                  <p:childTnLst>
                                    <p:set>
                                      <p:cBhvr>
                                        <p:cTn id="124" dur="1" fill="hold">
                                          <p:stCondLst>
                                            <p:cond delay="0"/>
                                          </p:stCondLst>
                                        </p:cTn>
                                        <p:tgtEl>
                                          <p:spTgt spid="48"/>
                                        </p:tgtEl>
                                        <p:attrNameLst>
                                          <p:attrName>style.visibility</p:attrName>
                                        </p:attrNameLst>
                                      </p:cBhvr>
                                      <p:to>
                                        <p:strVal val="visible"/>
                                      </p:to>
                                    </p:set>
                                    <p:anim calcmode="lin" valueType="num">
                                      <p:cBhvr>
                                        <p:cTn id="125" dur="500" fill="hold"/>
                                        <p:tgtEl>
                                          <p:spTgt spid="48"/>
                                        </p:tgtEl>
                                        <p:attrNameLst>
                                          <p:attrName>ppt_w</p:attrName>
                                        </p:attrNameLst>
                                      </p:cBhvr>
                                      <p:tavLst>
                                        <p:tav tm="0">
                                          <p:val>
                                            <p:fltVal val="0"/>
                                          </p:val>
                                        </p:tav>
                                        <p:tav tm="100000">
                                          <p:val>
                                            <p:strVal val="#ppt_w"/>
                                          </p:val>
                                        </p:tav>
                                      </p:tavLst>
                                    </p:anim>
                                    <p:anim calcmode="lin" valueType="num">
                                      <p:cBhvr>
                                        <p:cTn id="126" dur="500" fill="hold"/>
                                        <p:tgtEl>
                                          <p:spTgt spid="48"/>
                                        </p:tgtEl>
                                        <p:attrNameLst>
                                          <p:attrName>ppt_h</p:attrName>
                                        </p:attrNameLst>
                                      </p:cBhvr>
                                      <p:tavLst>
                                        <p:tav tm="0">
                                          <p:val>
                                            <p:fltVal val="0"/>
                                          </p:val>
                                        </p:tav>
                                        <p:tav tm="100000">
                                          <p:val>
                                            <p:strVal val="#ppt_h"/>
                                          </p:val>
                                        </p:tav>
                                      </p:tavLst>
                                    </p:anim>
                                    <p:animEffect transition="in" filter="fade">
                                      <p:cBhvr>
                                        <p:cTn id="12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1" grpId="0" animBg="1"/>
      <p:bldP spid="27" grpId="0" animBg="1"/>
      <p:bldP spid="42" grpId="0" animBg="1"/>
      <p:bldP spid="47" grpId="0" animBg="1"/>
      <p:bldP spid="48" grpId="0" animBg="1"/>
      <p:bldP spid="49" grpId="0" animBg="1"/>
      <p:bldP spid="51" grpId="0" animBg="1"/>
      <p:bldP spid="52" grpId="0" animBg="1"/>
      <p:bldP spid="71" grpId="0"/>
      <p:bldP spid="72" grpId="0"/>
      <p:bldP spid="76" grpId="0"/>
      <p:bldP spid="79" grpId="0"/>
      <p:bldP spid="80" grpId="0"/>
      <p:bldP spid="81" grpId="0"/>
      <p:bldP spid="82" grpId="0"/>
      <p:bldP spid="83" grpId="0"/>
      <p:bldP spid="8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D09256-2360-4931-A15C-894E2F25F29D}"/>
              </a:ext>
            </a:extLst>
          </p:cNvPr>
          <p:cNvSpPr/>
          <p:nvPr/>
        </p:nvSpPr>
        <p:spPr>
          <a:xfrm>
            <a:off x="0" y="0"/>
            <a:ext cx="6095999" cy="6858000"/>
          </a:xfrm>
          <a:prstGeom prst="rect">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Rectangle: Rounded Corners 4">
            <a:extLst>
              <a:ext uri="{FF2B5EF4-FFF2-40B4-BE49-F238E27FC236}">
                <a16:creationId xmlns:a16="http://schemas.microsoft.com/office/drawing/2014/main" id="{C4C6562D-805D-4DCF-9F0A-CE0275A17EDE}"/>
              </a:ext>
            </a:extLst>
          </p:cNvPr>
          <p:cNvSpPr/>
          <p:nvPr/>
        </p:nvSpPr>
        <p:spPr>
          <a:xfrm>
            <a:off x="1747052" y="1769417"/>
            <a:ext cx="2667000" cy="461665"/>
          </a:xfrm>
          <a:prstGeom prst="roundRect">
            <a:avLst>
              <a:gd name="adj" fmla="val 50000"/>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 name="TextBox 8">
            <a:extLst>
              <a:ext uri="{FF2B5EF4-FFF2-40B4-BE49-F238E27FC236}">
                <a16:creationId xmlns:a16="http://schemas.microsoft.com/office/drawing/2014/main" id="{D72F2E84-2961-4323-B516-36F4BF0812BD}"/>
              </a:ext>
            </a:extLst>
          </p:cNvPr>
          <p:cNvSpPr txBox="1"/>
          <p:nvPr/>
        </p:nvSpPr>
        <p:spPr>
          <a:xfrm>
            <a:off x="624372" y="2266950"/>
            <a:ext cx="4912360" cy="1323439"/>
          </a:xfrm>
          <a:prstGeom prst="rect">
            <a:avLst/>
          </a:prstGeom>
          <a:noFill/>
        </p:spPr>
        <p:txBody>
          <a:bodyPr wrap="square" rtlCol="0">
            <a:spAutoFit/>
          </a:bodyPr>
          <a:lstStyle/>
          <a:p>
            <a:pPr algn="ctr"/>
            <a:r>
              <a:rPr lang="vi-VN" sz="8000" b="1" dirty="0">
                <a:solidFill>
                  <a:schemeClr val="bg1">
                    <a:lumMod val="95000"/>
                  </a:schemeClr>
                </a:solidFill>
                <a:latin typeface="+mj-lt"/>
              </a:rPr>
              <a:t>1</a:t>
            </a:r>
            <a:r>
              <a:rPr lang="en-US" sz="8000" b="1" dirty="0">
                <a:solidFill>
                  <a:schemeClr val="bg1">
                    <a:lumMod val="95000"/>
                  </a:schemeClr>
                </a:solidFill>
                <a:latin typeface="+mj-lt"/>
              </a:rPr>
              <a:t>.</a:t>
            </a:r>
            <a:r>
              <a:rPr lang="vi-VN" sz="8000" b="1" dirty="0">
                <a:solidFill>
                  <a:srgbClr val="837AD9"/>
                </a:solidFill>
                <a:latin typeface="+mj-lt"/>
              </a:rPr>
              <a:t>2</a:t>
            </a:r>
            <a:r>
              <a:rPr lang="en-US" sz="8000" b="1" dirty="0">
                <a:solidFill>
                  <a:srgbClr val="837AD9"/>
                </a:solidFill>
                <a:latin typeface="+mj-lt"/>
              </a:rPr>
              <a:t>.</a:t>
            </a:r>
            <a:r>
              <a:rPr lang="vi-VN" sz="8000" b="1" dirty="0">
                <a:solidFill>
                  <a:srgbClr val="837AD9"/>
                </a:solidFill>
                <a:latin typeface="+mj-lt"/>
              </a:rPr>
              <a:t>3</a:t>
            </a:r>
            <a:r>
              <a:rPr lang="en-US" sz="8000" b="1" dirty="0">
                <a:solidFill>
                  <a:srgbClr val="837AD9"/>
                </a:solidFill>
                <a:latin typeface="+mj-lt"/>
              </a:rPr>
              <a:t>.</a:t>
            </a:r>
            <a:r>
              <a:rPr lang="vi-VN" sz="8000" b="1" dirty="0">
                <a:solidFill>
                  <a:srgbClr val="837AD9"/>
                </a:solidFill>
                <a:latin typeface="+mj-lt"/>
              </a:rPr>
              <a:t>4</a:t>
            </a:r>
            <a:r>
              <a:rPr lang="en-US" sz="8000" b="1" dirty="0">
                <a:solidFill>
                  <a:srgbClr val="837AD9"/>
                </a:solidFill>
                <a:latin typeface="+mj-lt"/>
              </a:rPr>
              <a:t>.</a:t>
            </a:r>
            <a:r>
              <a:rPr lang="vi-VN" sz="8000" b="1" dirty="0">
                <a:solidFill>
                  <a:srgbClr val="837AD9"/>
                </a:solidFill>
                <a:latin typeface="+mj-lt"/>
              </a:rPr>
              <a:t>5.</a:t>
            </a:r>
            <a:endParaRPr lang="en-US" sz="8000" b="1" dirty="0">
              <a:solidFill>
                <a:srgbClr val="837AD9"/>
              </a:solidFill>
              <a:latin typeface="+mj-lt"/>
            </a:endParaRPr>
          </a:p>
        </p:txBody>
      </p:sp>
      <p:sp>
        <p:nvSpPr>
          <p:cNvPr id="10" name="TextBox 9">
            <a:extLst>
              <a:ext uri="{FF2B5EF4-FFF2-40B4-BE49-F238E27FC236}">
                <a16:creationId xmlns:a16="http://schemas.microsoft.com/office/drawing/2014/main" id="{0AAE02A2-E436-4D00-8F9D-4231677F6A5F}"/>
              </a:ext>
            </a:extLst>
          </p:cNvPr>
          <p:cNvSpPr txBox="1"/>
          <p:nvPr/>
        </p:nvSpPr>
        <p:spPr>
          <a:xfrm>
            <a:off x="787400" y="1799015"/>
            <a:ext cx="4495800" cy="384721"/>
          </a:xfrm>
          <a:prstGeom prst="rect">
            <a:avLst/>
          </a:prstGeom>
          <a:noFill/>
        </p:spPr>
        <p:txBody>
          <a:bodyPr wrap="square" rtlCol="0">
            <a:spAutoFit/>
          </a:bodyPr>
          <a:lstStyle/>
          <a:p>
            <a:pPr algn="ctr"/>
            <a:r>
              <a:rPr lang="en-US" sz="1900" b="1" dirty="0">
                <a:solidFill>
                  <a:schemeClr val="bg1"/>
                </a:solidFill>
                <a:latin typeface="+mj-lt"/>
              </a:rPr>
              <a:t>MỞ ĐẦU</a:t>
            </a:r>
          </a:p>
        </p:txBody>
      </p:sp>
      <p:sp>
        <p:nvSpPr>
          <p:cNvPr id="11" name="TextBox 10">
            <a:extLst>
              <a:ext uri="{FF2B5EF4-FFF2-40B4-BE49-F238E27FC236}">
                <a16:creationId xmlns:a16="http://schemas.microsoft.com/office/drawing/2014/main" id="{04090DBC-F4E3-4124-87B4-F61322613228}"/>
              </a:ext>
            </a:extLst>
          </p:cNvPr>
          <p:cNvSpPr txBox="1"/>
          <p:nvPr/>
        </p:nvSpPr>
        <p:spPr>
          <a:xfrm>
            <a:off x="611977" y="3481421"/>
            <a:ext cx="4846646" cy="400110"/>
          </a:xfrm>
          <a:prstGeom prst="rect">
            <a:avLst/>
          </a:prstGeom>
          <a:noFill/>
        </p:spPr>
        <p:txBody>
          <a:bodyPr wrap="square" rtlCol="0">
            <a:spAutoFit/>
          </a:bodyPr>
          <a:lstStyle/>
          <a:p>
            <a:pPr algn="ctr"/>
            <a:r>
              <a:rPr lang="vi-VN" sz="2000">
                <a:solidFill>
                  <a:schemeClr val="bg1">
                    <a:lumMod val="95000"/>
                  </a:schemeClr>
                </a:solidFill>
                <a:latin typeface="+mj-lt"/>
              </a:rPr>
              <a:t> </a:t>
            </a:r>
            <a:r>
              <a:rPr lang="en-US" sz="2000">
                <a:solidFill>
                  <a:schemeClr val="bg1">
                    <a:lumMod val="95000"/>
                  </a:schemeClr>
                </a:solidFill>
                <a:latin typeface="+mj-lt"/>
              </a:rPr>
              <a:t>Khảo sát, đặc tả yêu cầu bài toán.</a:t>
            </a:r>
            <a:endParaRPr lang="en-US" sz="2000" dirty="0">
              <a:solidFill>
                <a:schemeClr val="bg1">
                  <a:lumMod val="95000"/>
                </a:schemeClr>
              </a:solidFill>
              <a:latin typeface="+mj-lt"/>
            </a:endParaRPr>
          </a:p>
        </p:txBody>
      </p:sp>
      <p:sp>
        <p:nvSpPr>
          <p:cNvPr id="6" name="Oval 5">
            <a:extLst>
              <a:ext uri="{FF2B5EF4-FFF2-40B4-BE49-F238E27FC236}">
                <a16:creationId xmlns:a16="http://schemas.microsoft.com/office/drawing/2014/main" id="{4DAE9F14-010C-43E3-9F96-2358A71F899A}"/>
              </a:ext>
            </a:extLst>
          </p:cNvPr>
          <p:cNvSpPr/>
          <p:nvPr/>
        </p:nvSpPr>
        <p:spPr>
          <a:xfrm>
            <a:off x="123759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Oval 27">
            <a:extLst>
              <a:ext uri="{FF2B5EF4-FFF2-40B4-BE49-F238E27FC236}">
                <a16:creationId xmlns:a16="http://schemas.microsoft.com/office/drawing/2014/main" id="{00B32F4D-AFF4-45C8-BC5C-E148A1D7243E}"/>
              </a:ext>
            </a:extLst>
          </p:cNvPr>
          <p:cNvSpPr/>
          <p:nvPr/>
        </p:nvSpPr>
        <p:spPr>
          <a:xfrm>
            <a:off x="2289758" y="5368556"/>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Freeform: Shape 29">
            <a:extLst>
              <a:ext uri="{FF2B5EF4-FFF2-40B4-BE49-F238E27FC236}">
                <a16:creationId xmlns:a16="http://schemas.microsoft.com/office/drawing/2014/main" id="{9F8A01AB-3E47-44B0-A7E9-B14464891F80}"/>
              </a:ext>
            </a:extLst>
          </p:cNvPr>
          <p:cNvSpPr/>
          <p:nvPr/>
        </p:nvSpPr>
        <p:spPr>
          <a:xfrm rot="10800000">
            <a:off x="-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1" name="Freeform: Shape 30">
            <a:extLst>
              <a:ext uri="{FF2B5EF4-FFF2-40B4-BE49-F238E27FC236}">
                <a16:creationId xmlns:a16="http://schemas.microsoft.com/office/drawing/2014/main" id="{D8C860C2-CCE7-4AB6-9756-A9594B9869E4}"/>
              </a:ext>
            </a:extLst>
          </p:cNvPr>
          <p:cNvSpPr/>
          <p:nvPr/>
        </p:nvSpPr>
        <p:spPr>
          <a:xfrm rot="10800000">
            <a:off x="-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2" name="Oval 31">
            <a:extLst>
              <a:ext uri="{FF2B5EF4-FFF2-40B4-BE49-F238E27FC236}">
                <a16:creationId xmlns:a16="http://schemas.microsoft.com/office/drawing/2014/main" id="{2006332C-7924-45F6-8F1B-0029924742E8}"/>
              </a:ext>
            </a:extLst>
          </p:cNvPr>
          <p:cNvSpPr/>
          <p:nvPr/>
        </p:nvSpPr>
        <p:spPr>
          <a:xfrm>
            <a:off x="4681892"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a16="http://schemas.microsoft.com/office/drawing/2014/main" id="{33344FEB-2281-442D-A72E-BA4F1945E27F}"/>
              </a:ext>
            </a:extLst>
          </p:cNvPr>
          <p:cNvSpPr/>
          <p:nvPr/>
        </p:nvSpPr>
        <p:spPr>
          <a:xfrm>
            <a:off x="4341482" y="5565617"/>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Freeform: Shape 34">
            <a:extLst>
              <a:ext uri="{FF2B5EF4-FFF2-40B4-BE49-F238E27FC236}">
                <a16:creationId xmlns:a16="http://schemas.microsoft.com/office/drawing/2014/main" id="{EC3C6562-A7BF-45C4-8F1B-47634E9E4BD2}"/>
              </a:ext>
            </a:extLst>
          </p:cNvPr>
          <p:cNvSpPr/>
          <p:nvPr/>
        </p:nvSpPr>
        <p:spPr>
          <a:xfrm>
            <a:off x="5960309" y="17410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6" name="Freeform: Shape 35">
            <a:extLst>
              <a:ext uri="{FF2B5EF4-FFF2-40B4-BE49-F238E27FC236}">
                <a16:creationId xmlns:a16="http://schemas.microsoft.com/office/drawing/2014/main" id="{7A9C94CC-83A1-4C62-91DE-76265189FFF0}"/>
              </a:ext>
            </a:extLst>
          </p:cNvPr>
          <p:cNvSpPr/>
          <p:nvPr/>
        </p:nvSpPr>
        <p:spPr>
          <a:xfrm rot="10800000">
            <a:off x="6089391" y="1006127"/>
            <a:ext cx="202098" cy="404196"/>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0" name="Freeform: Shape 39">
            <a:extLst>
              <a:ext uri="{FF2B5EF4-FFF2-40B4-BE49-F238E27FC236}">
                <a16:creationId xmlns:a16="http://schemas.microsoft.com/office/drawing/2014/main" id="{2AC94C54-9FD7-4760-AA60-8DCCCEE1A4A8}"/>
              </a:ext>
            </a:extLst>
          </p:cNvPr>
          <p:cNvSpPr/>
          <p:nvPr/>
        </p:nvSpPr>
        <p:spPr>
          <a:xfrm>
            <a:off x="5957928" y="107694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grpSp>
        <p:nvGrpSpPr>
          <p:cNvPr id="41" name="Group 40">
            <a:extLst>
              <a:ext uri="{FF2B5EF4-FFF2-40B4-BE49-F238E27FC236}">
                <a16:creationId xmlns:a16="http://schemas.microsoft.com/office/drawing/2014/main" id="{05257B44-D7A0-4607-8E46-2F3E08BF835F}"/>
              </a:ext>
            </a:extLst>
          </p:cNvPr>
          <p:cNvGrpSpPr/>
          <p:nvPr/>
        </p:nvGrpSpPr>
        <p:grpSpPr>
          <a:xfrm>
            <a:off x="787400" y="6005415"/>
            <a:ext cx="4495800" cy="385300"/>
            <a:chOff x="787400" y="6005415"/>
            <a:chExt cx="4495800" cy="385300"/>
          </a:xfrm>
        </p:grpSpPr>
        <p:sp>
          <p:nvSpPr>
            <p:cNvPr id="42" name="Rectangle: Rounded Corners 41">
              <a:extLst>
                <a:ext uri="{FF2B5EF4-FFF2-40B4-BE49-F238E27FC236}">
                  <a16:creationId xmlns:a16="http://schemas.microsoft.com/office/drawing/2014/main" id="{E54FEBB1-AB8D-42F2-AF7E-9361B81A3EB6}"/>
                </a:ext>
              </a:extLst>
            </p:cNvPr>
            <p:cNvSpPr/>
            <p:nvPr/>
          </p:nvSpPr>
          <p:spPr>
            <a:xfrm>
              <a:off x="1793081" y="6005415"/>
              <a:ext cx="2495221" cy="385300"/>
            </a:xfrm>
            <a:prstGeom prst="roundRect">
              <a:avLst>
                <a:gd name="adj" fmla="val 50000"/>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3" name="TextBox 42">
              <a:extLst>
                <a:ext uri="{FF2B5EF4-FFF2-40B4-BE49-F238E27FC236}">
                  <a16:creationId xmlns:a16="http://schemas.microsoft.com/office/drawing/2014/main" id="{C2EBF969-61A0-46CD-9565-F7CBCCF0F6E9}"/>
                </a:ext>
              </a:extLst>
            </p:cNvPr>
            <p:cNvSpPr txBox="1"/>
            <p:nvPr/>
          </p:nvSpPr>
          <p:spPr>
            <a:xfrm>
              <a:off x="787400" y="6045303"/>
              <a:ext cx="4495800" cy="307777"/>
            </a:xfrm>
            <a:prstGeom prst="rect">
              <a:avLst/>
            </a:prstGeom>
            <a:noFill/>
          </p:spPr>
          <p:txBody>
            <a:bodyPr wrap="square" rtlCol="0">
              <a:spAutoFit/>
            </a:bodyPr>
            <a:lstStyle/>
            <a:p>
              <a:pPr algn="ctr"/>
              <a:r>
                <a:rPr lang="en-US" sz="1400" b="1">
                  <a:solidFill>
                    <a:schemeClr val="bg1"/>
                  </a:solidFill>
                  <a:latin typeface="+mj-lt"/>
                </a:rPr>
                <a:t>Open Library</a:t>
              </a:r>
              <a:endParaRPr lang="en-US" sz="1400" b="1" dirty="0">
                <a:solidFill>
                  <a:schemeClr val="bg1"/>
                </a:solidFill>
                <a:latin typeface="+mj-lt"/>
              </a:endParaRPr>
            </a:p>
          </p:txBody>
        </p:sp>
      </p:grpSp>
      <p:sp>
        <p:nvSpPr>
          <p:cNvPr id="34" name="Oval 33">
            <a:extLst>
              <a:ext uri="{FF2B5EF4-FFF2-40B4-BE49-F238E27FC236}">
                <a16:creationId xmlns:a16="http://schemas.microsoft.com/office/drawing/2014/main" id="{33EFBAC1-D2A6-4BBB-A1CD-8F485617CFA4}"/>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Freeform: Shape 36">
            <a:extLst>
              <a:ext uri="{FF2B5EF4-FFF2-40B4-BE49-F238E27FC236}">
                <a16:creationId xmlns:a16="http://schemas.microsoft.com/office/drawing/2014/main" id="{E25BCDA3-0CF8-4918-88E7-AE8AB76D174D}"/>
              </a:ext>
            </a:extLst>
          </p:cNvPr>
          <p:cNvSpPr/>
          <p:nvPr/>
        </p:nvSpPr>
        <p:spPr>
          <a:xfrm rot="10800000">
            <a:off x="37229"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8" name="Freeform: Shape 37">
            <a:extLst>
              <a:ext uri="{FF2B5EF4-FFF2-40B4-BE49-F238E27FC236}">
                <a16:creationId xmlns:a16="http://schemas.microsoft.com/office/drawing/2014/main" id="{BDA95FD6-BA2C-495E-8A18-EF634F90B2B9}"/>
              </a:ext>
            </a:extLst>
          </p:cNvPr>
          <p:cNvSpPr/>
          <p:nvPr/>
        </p:nvSpPr>
        <p:spPr>
          <a:xfrm rot="10800000">
            <a:off x="37229"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208" y="2488239"/>
            <a:ext cx="6102792" cy="1881521"/>
          </a:xfrm>
          <a:prstGeom prst="rect">
            <a:avLst/>
          </a:prstGeom>
        </p:spPr>
      </p:pic>
    </p:spTree>
    <p:extLst>
      <p:ext uri="{BB962C8B-B14F-4D97-AF65-F5344CB8AC3E}">
        <p14:creationId xmlns:p14="http://schemas.microsoft.com/office/powerpoint/2010/main" val="37228460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barn(inVertical)">
                                      <p:cBhvr>
                                        <p:cTn id="23" dur="500"/>
                                        <p:tgtEl>
                                          <p:spTgt spid="3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barn(inVertical)">
                                      <p:cBhvr>
                                        <p:cTn id="26" dur="500"/>
                                        <p:tgtEl>
                                          <p:spTgt spid="36"/>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barn(inVertical)">
                                      <p:cBhvr>
                                        <p:cTn id="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35" grpId="0" animBg="1"/>
      <p:bldP spid="36" grpId="0" animBg="1"/>
      <p:bldP spid="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5591340" y="1030872"/>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a:cxnSpLocks/>
          </p:cNvCxnSpPr>
          <p:nvPr/>
        </p:nvCxnSpPr>
        <p:spPr>
          <a:xfrm>
            <a:off x="6103951" y="199095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ECB40A-4838-47F9-98B6-1E5FF74A5251}"/>
              </a:ext>
            </a:extLst>
          </p:cNvPr>
          <p:cNvSpPr/>
          <p:nvPr/>
        </p:nvSpPr>
        <p:spPr>
          <a:xfrm>
            <a:off x="5719024" y="1158556"/>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TextBox 70">
            <a:extLst>
              <a:ext uri="{FF2B5EF4-FFF2-40B4-BE49-F238E27FC236}">
                <a16:creationId xmlns:a16="http://schemas.microsoft.com/office/drawing/2014/main" id="{ABE3D059-B595-414F-981D-6E43EAF82DC6}"/>
              </a:ext>
            </a:extLst>
          </p:cNvPr>
          <p:cNvSpPr txBox="1"/>
          <p:nvPr/>
        </p:nvSpPr>
        <p:spPr>
          <a:xfrm>
            <a:off x="6806359" y="1133285"/>
            <a:ext cx="4845486" cy="461665"/>
          </a:xfrm>
          <a:prstGeom prst="rect">
            <a:avLst/>
          </a:prstGeom>
          <a:noFill/>
        </p:spPr>
        <p:txBody>
          <a:bodyPr wrap="square" rtlCol="0">
            <a:spAutoFit/>
          </a:bodyPr>
          <a:lstStyle/>
          <a:p>
            <a:r>
              <a:rPr lang="vi-VN" sz="2400" b="1" dirty="0">
                <a:solidFill>
                  <a:schemeClr val="bg1">
                    <a:lumMod val="95000"/>
                  </a:schemeClr>
                </a:solidFill>
                <a:latin typeface="+mj-lt"/>
              </a:rPr>
              <a:t>Thực trạng hiện nay</a:t>
            </a:r>
            <a:endParaRPr lang="en-US" sz="2400" b="1" dirty="0">
              <a:solidFill>
                <a:schemeClr val="bg1">
                  <a:lumMod val="95000"/>
                </a:schemeClr>
              </a:solidFill>
              <a:latin typeface="+mj-lt"/>
            </a:endParaRPr>
          </a:p>
        </p:txBody>
      </p:sp>
      <p:sp>
        <p:nvSpPr>
          <p:cNvPr id="108" name="TextBox 107">
            <a:extLst>
              <a:ext uri="{FF2B5EF4-FFF2-40B4-BE49-F238E27FC236}">
                <a16:creationId xmlns:a16="http://schemas.microsoft.com/office/drawing/2014/main" id="{243A210A-3366-43AA-8E9F-141057DA669B}"/>
              </a:ext>
            </a:extLst>
          </p:cNvPr>
          <p:cNvSpPr txBox="1"/>
          <p:nvPr/>
        </p:nvSpPr>
        <p:spPr>
          <a:xfrm>
            <a:off x="1921080" y="1127983"/>
            <a:ext cx="3480464" cy="830997"/>
          </a:xfrm>
          <a:prstGeom prst="rect">
            <a:avLst/>
          </a:prstGeom>
          <a:noFill/>
        </p:spPr>
        <p:txBody>
          <a:bodyPr wrap="square" rtlCol="0">
            <a:spAutoFit/>
          </a:bodyPr>
          <a:lstStyle/>
          <a:p>
            <a:pPr marL="285750" indent="-285750">
              <a:buFont typeface="Arial" pitchFamily="34" charset="0"/>
              <a:buChar char="•"/>
            </a:pPr>
            <a:r>
              <a:rPr lang="en-AU" sz="1600">
                <a:solidFill>
                  <a:schemeClr val="bg1">
                    <a:lumMod val="95000"/>
                  </a:schemeClr>
                </a:solidFill>
                <a:latin typeface="+mj-lt"/>
              </a:rPr>
              <a:t>Chiến lược phát triển thư viện số tại Việt Nam đã và đang trên con đường hiện thực hóa</a:t>
            </a:r>
            <a:endParaRPr lang="en-US" sz="1600" dirty="0">
              <a:solidFill>
                <a:schemeClr val="bg1">
                  <a:lumMod val="95000"/>
                </a:schemeClr>
              </a:solidFill>
              <a:latin typeface="+mj-lt"/>
            </a:endParaRPr>
          </a:p>
        </p:txBody>
      </p:sp>
      <p:sp>
        <p:nvSpPr>
          <p:cNvPr id="114" name="TextBox 113">
            <a:extLst>
              <a:ext uri="{FF2B5EF4-FFF2-40B4-BE49-F238E27FC236}">
                <a16:creationId xmlns:a16="http://schemas.microsoft.com/office/drawing/2014/main" id="{8294445F-D448-40F3-8F2A-FF2A29D292AC}"/>
              </a:ext>
            </a:extLst>
          </p:cNvPr>
          <p:cNvSpPr txBox="1"/>
          <p:nvPr/>
        </p:nvSpPr>
        <p:spPr>
          <a:xfrm>
            <a:off x="5833797" y="1183956"/>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1</a:t>
            </a:r>
          </a:p>
        </p:txBody>
      </p:sp>
      <p:sp>
        <p:nvSpPr>
          <p:cNvPr id="115" name="Oval 114">
            <a:extLst>
              <a:ext uri="{FF2B5EF4-FFF2-40B4-BE49-F238E27FC236}">
                <a16:creationId xmlns:a16="http://schemas.microsoft.com/office/drawing/2014/main" id="{0B137645-EFCA-46AE-9957-E8CD92BC8BBB}"/>
              </a:ext>
            </a:extLst>
          </p:cNvPr>
          <p:cNvSpPr/>
          <p:nvPr/>
        </p:nvSpPr>
        <p:spPr>
          <a:xfrm>
            <a:off x="5591340" y="3028172"/>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10B2A4A5-7B5B-4600-8B9C-202891C8CAD6}"/>
              </a:ext>
            </a:extLst>
          </p:cNvPr>
          <p:cNvCxnSpPr>
            <a:cxnSpLocks/>
          </p:cNvCxnSpPr>
          <p:nvPr/>
        </p:nvCxnSpPr>
        <p:spPr>
          <a:xfrm>
            <a:off x="6103951" y="398825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D8C657C-DA5D-4CCD-81EA-DE73E10F4FBD}"/>
              </a:ext>
            </a:extLst>
          </p:cNvPr>
          <p:cNvSpPr/>
          <p:nvPr/>
        </p:nvSpPr>
        <p:spPr>
          <a:xfrm>
            <a:off x="5719024" y="3155856"/>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TextBox 117">
            <a:extLst>
              <a:ext uri="{FF2B5EF4-FFF2-40B4-BE49-F238E27FC236}">
                <a16:creationId xmlns:a16="http://schemas.microsoft.com/office/drawing/2014/main" id="{E5B8AF58-5ECD-47EA-AA83-B442D7826F81}"/>
              </a:ext>
            </a:extLst>
          </p:cNvPr>
          <p:cNvSpPr txBox="1"/>
          <p:nvPr/>
        </p:nvSpPr>
        <p:spPr>
          <a:xfrm>
            <a:off x="5833797" y="3181256"/>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2</a:t>
            </a:r>
          </a:p>
        </p:txBody>
      </p:sp>
      <p:sp>
        <p:nvSpPr>
          <p:cNvPr id="119" name="TextBox 118">
            <a:extLst>
              <a:ext uri="{FF2B5EF4-FFF2-40B4-BE49-F238E27FC236}">
                <a16:creationId xmlns:a16="http://schemas.microsoft.com/office/drawing/2014/main" id="{673A2531-51AA-4685-8B18-DBFA3E545914}"/>
              </a:ext>
            </a:extLst>
          </p:cNvPr>
          <p:cNvSpPr txBox="1"/>
          <p:nvPr/>
        </p:nvSpPr>
        <p:spPr>
          <a:xfrm>
            <a:off x="6789477" y="3120982"/>
            <a:ext cx="3530270" cy="1323439"/>
          </a:xfrm>
          <a:prstGeom prst="rect">
            <a:avLst/>
          </a:prstGeom>
          <a:noFill/>
        </p:spPr>
        <p:txBody>
          <a:bodyPr wrap="square" rtlCol="0">
            <a:spAutoFit/>
          </a:bodyPr>
          <a:lstStyle/>
          <a:p>
            <a:pPr marL="285750" indent="-285750">
              <a:buFont typeface="Arial" pitchFamily="34" charset="0"/>
              <a:buChar char="•"/>
            </a:pPr>
            <a:r>
              <a:rPr lang="en-AU" sz="1600">
                <a:solidFill>
                  <a:schemeClr val="bg1">
                    <a:lumMod val="95000"/>
                  </a:schemeClr>
                </a:solidFill>
                <a:latin typeface="+mj-lt"/>
              </a:rPr>
              <a:t>Nhu cầu sử dụng thông tin điện tử với các sản phẩm và dịch vụ thông tin điện tử đa tiện ích đã trở thành nhu cầu cấp thiết.</a:t>
            </a:r>
            <a:endParaRPr lang="en-US" sz="1600">
              <a:solidFill>
                <a:schemeClr val="bg1">
                  <a:lumMod val="95000"/>
                </a:schemeClr>
              </a:solidFill>
              <a:latin typeface="+mj-lt"/>
            </a:endParaRPr>
          </a:p>
          <a:p>
            <a:pPr marL="285750" indent="-285750">
              <a:buFont typeface="Arial" pitchFamily="34" charset="0"/>
              <a:buChar char="•"/>
            </a:pPr>
            <a:endParaRPr lang="vi-VN" sz="1600" dirty="0">
              <a:solidFill>
                <a:schemeClr val="bg1">
                  <a:lumMod val="95000"/>
                </a:schemeClr>
              </a:solidFill>
              <a:latin typeface="+mj-lt"/>
            </a:endParaRPr>
          </a:p>
        </p:txBody>
      </p:sp>
      <p:sp>
        <p:nvSpPr>
          <p:cNvPr id="120" name="TextBox 119">
            <a:extLst>
              <a:ext uri="{FF2B5EF4-FFF2-40B4-BE49-F238E27FC236}">
                <a16:creationId xmlns:a16="http://schemas.microsoft.com/office/drawing/2014/main" id="{58320C63-18AF-4069-B25C-D2DA88A64BAC}"/>
              </a:ext>
            </a:extLst>
          </p:cNvPr>
          <p:cNvSpPr txBox="1"/>
          <p:nvPr/>
        </p:nvSpPr>
        <p:spPr>
          <a:xfrm>
            <a:off x="2104350" y="3122669"/>
            <a:ext cx="3297194" cy="461665"/>
          </a:xfrm>
          <a:prstGeom prst="rect">
            <a:avLst/>
          </a:prstGeom>
          <a:noFill/>
        </p:spPr>
        <p:txBody>
          <a:bodyPr wrap="square" rtlCol="0">
            <a:spAutoFit/>
          </a:bodyPr>
          <a:lstStyle/>
          <a:p>
            <a:r>
              <a:rPr lang="vi-VN" sz="2400" b="1" dirty="0">
                <a:solidFill>
                  <a:schemeClr val="bg1">
                    <a:lumMod val="95000"/>
                  </a:schemeClr>
                </a:solidFill>
                <a:latin typeface="+mj-lt"/>
              </a:rPr>
              <a:t>Thực trạng hiện nay</a:t>
            </a:r>
            <a:endParaRPr lang="en-US" sz="2400" b="1" dirty="0">
              <a:solidFill>
                <a:schemeClr val="bg1">
                  <a:lumMod val="95000"/>
                </a:schemeClr>
              </a:solidFill>
              <a:latin typeface="+mj-lt"/>
            </a:endParaRPr>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10319747" y="1677973"/>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cxnSp>
        <p:nvCxnSpPr>
          <p:cNvPr id="29" name="Straight Connector 28">
            <a:extLst>
              <a:ext uri="{FF2B5EF4-FFF2-40B4-BE49-F238E27FC236}">
                <a16:creationId xmlns:a16="http://schemas.microsoft.com/office/drawing/2014/main" id="{21D25BEF-70F3-473C-B81B-9EED301A4F2C}"/>
              </a:ext>
            </a:extLst>
          </p:cNvPr>
          <p:cNvCxnSpPr>
            <a:cxnSpLocks/>
          </p:cNvCxnSpPr>
          <p:nvPr/>
        </p:nvCxnSpPr>
        <p:spPr>
          <a:xfrm>
            <a:off x="6103951" y="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AC3F5E4-D7DD-4439-BA25-FE0A5054DEA7}"/>
              </a:ext>
            </a:extLst>
          </p:cNvPr>
          <p:cNvSpPr/>
          <p:nvPr/>
        </p:nvSpPr>
        <p:spPr>
          <a:xfrm>
            <a:off x="5591340" y="5020245"/>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Oval 30">
            <a:extLst>
              <a:ext uri="{FF2B5EF4-FFF2-40B4-BE49-F238E27FC236}">
                <a16:creationId xmlns:a16="http://schemas.microsoft.com/office/drawing/2014/main" id="{2F399B65-5BBD-40EA-9110-0B5193F6342C}"/>
              </a:ext>
            </a:extLst>
          </p:cNvPr>
          <p:cNvSpPr/>
          <p:nvPr/>
        </p:nvSpPr>
        <p:spPr>
          <a:xfrm>
            <a:off x="5719024" y="5147929"/>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TextBox 33">
            <a:extLst>
              <a:ext uri="{FF2B5EF4-FFF2-40B4-BE49-F238E27FC236}">
                <a16:creationId xmlns:a16="http://schemas.microsoft.com/office/drawing/2014/main" id="{AC8A7AAC-1CB9-4D3A-90AC-7731E7D13B7F}"/>
              </a:ext>
            </a:extLst>
          </p:cNvPr>
          <p:cNvSpPr txBox="1"/>
          <p:nvPr/>
        </p:nvSpPr>
        <p:spPr>
          <a:xfrm>
            <a:off x="5833797" y="5173329"/>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3</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080" y="4670645"/>
            <a:ext cx="2299228" cy="1724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285" y="4618456"/>
            <a:ext cx="3657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37559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250"/>
                                        <p:tgtEl>
                                          <p:spTgt spid="29"/>
                                        </p:tgtEl>
                                      </p:cBhvr>
                                    </p:animEffect>
                                  </p:childTnLst>
                                </p:cTn>
                              </p:par>
                            </p:childTnLst>
                          </p:cTn>
                        </p:par>
                        <p:par>
                          <p:cTn id="8" fill="hold">
                            <p:stCondLst>
                              <p:cond delay="250"/>
                            </p:stCondLst>
                            <p:childTnLst>
                              <p:par>
                                <p:cTn id="9" presetID="5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Effect transition="in" filter="fade">
                                      <p:cBhvr>
                                        <p:cTn id="13" dur="500"/>
                                        <p:tgtEl>
                                          <p:spTgt spid="43"/>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7"/>
                                        </p:tgtEl>
                                        <p:attrNameLst>
                                          <p:attrName>style.visibility</p:attrName>
                                        </p:attrNameLst>
                                      </p:cBhvr>
                                      <p:to>
                                        <p:strVal val="visible"/>
                                      </p:to>
                                    </p:set>
                                    <p:anim calcmode="lin" valueType="num">
                                      <p:cBhvr>
                                        <p:cTn id="16" dur="500" fill="hold"/>
                                        <p:tgtEl>
                                          <p:spTgt spid="47"/>
                                        </p:tgtEl>
                                        <p:attrNameLst>
                                          <p:attrName>ppt_w</p:attrName>
                                        </p:attrNameLst>
                                      </p:cBhvr>
                                      <p:tavLst>
                                        <p:tav tm="0">
                                          <p:val>
                                            <p:fltVal val="0"/>
                                          </p:val>
                                        </p:tav>
                                        <p:tav tm="100000">
                                          <p:val>
                                            <p:strVal val="#ppt_w"/>
                                          </p:val>
                                        </p:tav>
                                      </p:tavLst>
                                    </p:anim>
                                    <p:anim calcmode="lin" valueType="num">
                                      <p:cBhvr>
                                        <p:cTn id="17" dur="500" fill="hold"/>
                                        <p:tgtEl>
                                          <p:spTgt spid="47"/>
                                        </p:tgtEl>
                                        <p:attrNameLst>
                                          <p:attrName>ppt_h</p:attrName>
                                        </p:attrNameLst>
                                      </p:cBhvr>
                                      <p:tavLst>
                                        <p:tav tm="0">
                                          <p:val>
                                            <p:fltVal val="0"/>
                                          </p:val>
                                        </p:tav>
                                        <p:tav tm="100000">
                                          <p:val>
                                            <p:strVal val="#ppt_h"/>
                                          </p:val>
                                        </p:tav>
                                      </p:tavLst>
                                    </p:anim>
                                    <p:animEffect transition="in" filter="fade">
                                      <p:cBhvr>
                                        <p:cTn id="18" dur="500"/>
                                        <p:tgtEl>
                                          <p:spTgt spid="47"/>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cBhvr additive="base">
                                        <p:cTn id="26" dur="500" fill="hold"/>
                                        <p:tgtEl>
                                          <p:spTgt spid="71"/>
                                        </p:tgtEl>
                                        <p:attrNameLst>
                                          <p:attrName>ppt_x</p:attrName>
                                        </p:attrNameLst>
                                      </p:cBhvr>
                                      <p:tavLst>
                                        <p:tav tm="0">
                                          <p:val>
                                            <p:strVal val="1+#ppt_w/2"/>
                                          </p:val>
                                        </p:tav>
                                        <p:tav tm="100000">
                                          <p:val>
                                            <p:strVal val="#ppt_x"/>
                                          </p:val>
                                        </p:tav>
                                      </p:tavLst>
                                    </p:anim>
                                    <p:anim calcmode="lin" valueType="num">
                                      <p:cBhvr additive="base">
                                        <p:cTn id="27" dur="500" fill="hold"/>
                                        <p:tgtEl>
                                          <p:spTgt spid="71"/>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08"/>
                                        </p:tgtEl>
                                        <p:attrNameLst>
                                          <p:attrName>style.visibility</p:attrName>
                                        </p:attrNameLst>
                                      </p:cBhvr>
                                      <p:to>
                                        <p:strVal val="visible"/>
                                      </p:to>
                                    </p:set>
                                    <p:anim calcmode="lin" valueType="num">
                                      <p:cBhvr additive="base">
                                        <p:cTn id="30" dur="500" fill="hold"/>
                                        <p:tgtEl>
                                          <p:spTgt spid="108"/>
                                        </p:tgtEl>
                                        <p:attrNameLst>
                                          <p:attrName>ppt_x</p:attrName>
                                        </p:attrNameLst>
                                      </p:cBhvr>
                                      <p:tavLst>
                                        <p:tav tm="0">
                                          <p:val>
                                            <p:strVal val="0-#ppt_w/2"/>
                                          </p:val>
                                        </p:tav>
                                        <p:tav tm="100000">
                                          <p:val>
                                            <p:strVal val="#ppt_x"/>
                                          </p:val>
                                        </p:tav>
                                      </p:tavLst>
                                    </p:anim>
                                    <p:anim calcmode="lin" valueType="num">
                                      <p:cBhvr additive="base">
                                        <p:cTn id="31" dur="500" fill="hold"/>
                                        <p:tgtEl>
                                          <p:spTgt spid="108"/>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up)">
                                      <p:cBhvr>
                                        <p:cTn id="36" dur="250"/>
                                        <p:tgtEl>
                                          <p:spTgt spid="3"/>
                                        </p:tgtEl>
                                      </p:cBhvr>
                                    </p:animEffect>
                                  </p:childTnLst>
                                </p:cTn>
                              </p:par>
                            </p:childTnLst>
                          </p:cTn>
                        </p:par>
                        <p:par>
                          <p:cTn id="37" fill="hold">
                            <p:stCondLst>
                              <p:cond delay="250"/>
                            </p:stCondLst>
                            <p:childTnLst>
                              <p:par>
                                <p:cTn id="38" presetID="53" presetClass="entr" presetSubtype="16" fill="hold" grpId="0" nodeType="afterEffect">
                                  <p:stCondLst>
                                    <p:cond delay="0"/>
                                  </p:stCondLst>
                                  <p:childTnLst>
                                    <p:set>
                                      <p:cBhvr>
                                        <p:cTn id="39" dur="1" fill="hold">
                                          <p:stCondLst>
                                            <p:cond delay="0"/>
                                          </p:stCondLst>
                                        </p:cTn>
                                        <p:tgtEl>
                                          <p:spTgt spid="115"/>
                                        </p:tgtEl>
                                        <p:attrNameLst>
                                          <p:attrName>style.visibility</p:attrName>
                                        </p:attrNameLst>
                                      </p:cBhvr>
                                      <p:to>
                                        <p:strVal val="visible"/>
                                      </p:to>
                                    </p:set>
                                    <p:anim calcmode="lin" valueType="num">
                                      <p:cBhvr>
                                        <p:cTn id="40" dur="500" fill="hold"/>
                                        <p:tgtEl>
                                          <p:spTgt spid="115"/>
                                        </p:tgtEl>
                                        <p:attrNameLst>
                                          <p:attrName>ppt_w</p:attrName>
                                        </p:attrNameLst>
                                      </p:cBhvr>
                                      <p:tavLst>
                                        <p:tav tm="0">
                                          <p:val>
                                            <p:fltVal val="0"/>
                                          </p:val>
                                        </p:tav>
                                        <p:tav tm="100000">
                                          <p:val>
                                            <p:strVal val="#ppt_w"/>
                                          </p:val>
                                        </p:tav>
                                      </p:tavLst>
                                    </p:anim>
                                    <p:anim calcmode="lin" valueType="num">
                                      <p:cBhvr>
                                        <p:cTn id="41" dur="500" fill="hold"/>
                                        <p:tgtEl>
                                          <p:spTgt spid="115"/>
                                        </p:tgtEl>
                                        <p:attrNameLst>
                                          <p:attrName>ppt_h</p:attrName>
                                        </p:attrNameLst>
                                      </p:cBhvr>
                                      <p:tavLst>
                                        <p:tav tm="0">
                                          <p:val>
                                            <p:fltVal val="0"/>
                                          </p:val>
                                        </p:tav>
                                        <p:tav tm="100000">
                                          <p:val>
                                            <p:strVal val="#ppt_h"/>
                                          </p:val>
                                        </p:tav>
                                      </p:tavLst>
                                    </p:anim>
                                    <p:animEffect transition="in" filter="fade">
                                      <p:cBhvr>
                                        <p:cTn id="42" dur="500"/>
                                        <p:tgtEl>
                                          <p:spTgt spid="115"/>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117"/>
                                        </p:tgtEl>
                                        <p:attrNameLst>
                                          <p:attrName>style.visibility</p:attrName>
                                        </p:attrNameLst>
                                      </p:cBhvr>
                                      <p:to>
                                        <p:strVal val="visible"/>
                                      </p:to>
                                    </p:set>
                                    <p:anim calcmode="lin" valueType="num">
                                      <p:cBhvr>
                                        <p:cTn id="45" dur="500" fill="hold"/>
                                        <p:tgtEl>
                                          <p:spTgt spid="117"/>
                                        </p:tgtEl>
                                        <p:attrNameLst>
                                          <p:attrName>ppt_w</p:attrName>
                                        </p:attrNameLst>
                                      </p:cBhvr>
                                      <p:tavLst>
                                        <p:tav tm="0">
                                          <p:val>
                                            <p:fltVal val="0"/>
                                          </p:val>
                                        </p:tav>
                                        <p:tav tm="100000">
                                          <p:val>
                                            <p:strVal val="#ppt_w"/>
                                          </p:val>
                                        </p:tav>
                                      </p:tavLst>
                                    </p:anim>
                                    <p:anim calcmode="lin" valueType="num">
                                      <p:cBhvr>
                                        <p:cTn id="46" dur="500" fill="hold"/>
                                        <p:tgtEl>
                                          <p:spTgt spid="117"/>
                                        </p:tgtEl>
                                        <p:attrNameLst>
                                          <p:attrName>ppt_h</p:attrName>
                                        </p:attrNameLst>
                                      </p:cBhvr>
                                      <p:tavLst>
                                        <p:tav tm="0">
                                          <p:val>
                                            <p:fltVal val="0"/>
                                          </p:val>
                                        </p:tav>
                                        <p:tav tm="100000">
                                          <p:val>
                                            <p:strVal val="#ppt_h"/>
                                          </p:val>
                                        </p:tav>
                                      </p:tavLst>
                                    </p:anim>
                                    <p:animEffect transition="in" filter="fade">
                                      <p:cBhvr>
                                        <p:cTn id="47" dur="500"/>
                                        <p:tgtEl>
                                          <p:spTgt spid="117"/>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118"/>
                                        </p:tgtEl>
                                        <p:attrNameLst>
                                          <p:attrName>style.visibility</p:attrName>
                                        </p:attrNameLst>
                                      </p:cBhvr>
                                      <p:to>
                                        <p:strVal val="visible"/>
                                      </p:to>
                                    </p:set>
                                    <p:animEffect transition="in" filter="fade">
                                      <p:cBhvr>
                                        <p:cTn id="51" dur="500"/>
                                        <p:tgtEl>
                                          <p:spTgt spid="118"/>
                                        </p:tgtEl>
                                      </p:cBhvr>
                                    </p:animEffect>
                                  </p:childTnLst>
                                </p:cTn>
                              </p:par>
                            </p:childTnLst>
                          </p:cTn>
                        </p:par>
                        <p:par>
                          <p:cTn id="52" fill="hold">
                            <p:stCondLst>
                              <p:cond delay="1500"/>
                            </p:stCondLst>
                            <p:childTnLst>
                              <p:par>
                                <p:cTn id="53" presetID="2" presetClass="entr" presetSubtype="8" fill="hold" grpId="0" nodeType="afterEffect">
                                  <p:stCondLst>
                                    <p:cond delay="0"/>
                                  </p:stCondLst>
                                  <p:childTnLst>
                                    <p:set>
                                      <p:cBhvr>
                                        <p:cTn id="54" dur="1" fill="hold">
                                          <p:stCondLst>
                                            <p:cond delay="0"/>
                                          </p:stCondLst>
                                        </p:cTn>
                                        <p:tgtEl>
                                          <p:spTgt spid="120"/>
                                        </p:tgtEl>
                                        <p:attrNameLst>
                                          <p:attrName>style.visibility</p:attrName>
                                        </p:attrNameLst>
                                      </p:cBhvr>
                                      <p:to>
                                        <p:strVal val="visible"/>
                                      </p:to>
                                    </p:set>
                                    <p:anim calcmode="lin" valueType="num">
                                      <p:cBhvr additive="base">
                                        <p:cTn id="55" dur="500" fill="hold"/>
                                        <p:tgtEl>
                                          <p:spTgt spid="120"/>
                                        </p:tgtEl>
                                        <p:attrNameLst>
                                          <p:attrName>ppt_x</p:attrName>
                                        </p:attrNameLst>
                                      </p:cBhvr>
                                      <p:tavLst>
                                        <p:tav tm="0">
                                          <p:val>
                                            <p:strVal val="0-#ppt_w/2"/>
                                          </p:val>
                                        </p:tav>
                                        <p:tav tm="100000">
                                          <p:val>
                                            <p:strVal val="#ppt_x"/>
                                          </p:val>
                                        </p:tav>
                                      </p:tavLst>
                                    </p:anim>
                                    <p:anim calcmode="lin" valueType="num">
                                      <p:cBhvr additive="base">
                                        <p:cTn id="56" dur="500" fill="hold"/>
                                        <p:tgtEl>
                                          <p:spTgt spid="120"/>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19"/>
                                        </p:tgtEl>
                                        <p:attrNameLst>
                                          <p:attrName>style.visibility</p:attrName>
                                        </p:attrNameLst>
                                      </p:cBhvr>
                                      <p:to>
                                        <p:strVal val="visible"/>
                                      </p:to>
                                    </p:set>
                                    <p:anim calcmode="lin" valueType="num">
                                      <p:cBhvr additive="base">
                                        <p:cTn id="59" dur="500" fill="hold"/>
                                        <p:tgtEl>
                                          <p:spTgt spid="119"/>
                                        </p:tgtEl>
                                        <p:attrNameLst>
                                          <p:attrName>ppt_x</p:attrName>
                                        </p:attrNameLst>
                                      </p:cBhvr>
                                      <p:tavLst>
                                        <p:tav tm="0">
                                          <p:val>
                                            <p:strVal val="1+#ppt_w/2"/>
                                          </p:val>
                                        </p:tav>
                                        <p:tav tm="100000">
                                          <p:val>
                                            <p:strVal val="#ppt_x"/>
                                          </p:val>
                                        </p:tav>
                                      </p:tavLst>
                                    </p:anim>
                                    <p:anim calcmode="lin" valueType="num">
                                      <p:cBhvr additive="base">
                                        <p:cTn id="60" dur="500" fill="hold"/>
                                        <p:tgtEl>
                                          <p:spTgt spid="119"/>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116"/>
                                        </p:tgtEl>
                                        <p:attrNameLst>
                                          <p:attrName>style.visibility</p:attrName>
                                        </p:attrNameLst>
                                      </p:cBhvr>
                                      <p:to>
                                        <p:strVal val="visible"/>
                                      </p:to>
                                    </p:set>
                                    <p:animEffect transition="in" filter="wipe(up)">
                                      <p:cBhvr>
                                        <p:cTn id="65" dur="250"/>
                                        <p:tgtEl>
                                          <p:spTgt spid="116"/>
                                        </p:tgtEl>
                                      </p:cBhvr>
                                    </p:animEffect>
                                  </p:childTnLst>
                                </p:cTn>
                              </p:par>
                            </p:childTnLst>
                          </p:cTn>
                        </p:par>
                        <p:par>
                          <p:cTn id="66" fill="hold">
                            <p:stCondLst>
                              <p:cond delay="250"/>
                            </p:stCondLst>
                            <p:childTnLst>
                              <p:par>
                                <p:cTn id="67" presetID="53" presetClass="entr" presetSubtype="16" fill="hold" grpId="0" nodeType="after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p:cTn id="69" dur="500" fill="hold"/>
                                        <p:tgtEl>
                                          <p:spTgt spid="30"/>
                                        </p:tgtEl>
                                        <p:attrNameLst>
                                          <p:attrName>ppt_w</p:attrName>
                                        </p:attrNameLst>
                                      </p:cBhvr>
                                      <p:tavLst>
                                        <p:tav tm="0">
                                          <p:val>
                                            <p:fltVal val="0"/>
                                          </p:val>
                                        </p:tav>
                                        <p:tav tm="100000">
                                          <p:val>
                                            <p:strVal val="#ppt_w"/>
                                          </p:val>
                                        </p:tav>
                                      </p:tavLst>
                                    </p:anim>
                                    <p:anim calcmode="lin" valueType="num">
                                      <p:cBhvr>
                                        <p:cTn id="70" dur="500" fill="hold"/>
                                        <p:tgtEl>
                                          <p:spTgt spid="30"/>
                                        </p:tgtEl>
                                        <p:attrNameLst>
                                          <p:attrName>ppt_h</p:attrName>
                                        </p:attrNameLst>
                                      </p:cBhvr>
                                      <p:tavLst>
                                        <p:tav tm="0">
                                          <p:val>
                                            <p:fltVal val="0"/>
                                          </p:val>
                                        </p:tav>
                                        <p:tav tm="100000">
                                          <p:val>
                                            <p:strVal val="#ppt_h"/>
                                          </p:val>
                                        </p:tav>
                                      </p:tavLst>
                                    </p:anim>
                                    <p:animEffect transition="in" filter="fade">
                                      <p:cBhvr>
                                        <p:cTn id="71" dur="500"/>
                                        <p:tgtEl>
                                          <p:spTgt spid="30"/>
                                        </p:tgtEl>
                                      </p:cBhvr>
                                    </p:animEffect>
                                  </p:childTnLst>
                                </p:cTn>
                              </p:par>
                              <p:par>
                                <p:cTn id="72" presetID="53" presetClass="entr" presetSubtype="16" fill="hold" grpId="0" nodeType="withEffect">
                                  <p:stCondLst>
                                    <p:cond delay="250"/>
                                  </p:stCondLst>
                                  <p:childTnLst>
                                    <p:set>
                                      <p:cBhvr>
                                        <p:cTn id="73" dur="1" fill="hold">
                                          <p:stCondLst>
                                            <p:cond delay="0"/>
                                          </p:stCondLst>
                                        </p:cTn>
                                        <p:tgtEl>
                                          <p:spTgt spid="31"/>
                                        </p:tgtEl>
                                        <p:attrNameLst>
                                          <p:attrName>style.visibility</p:attrName>
                                        </p:attrNameLst>
                                      </p:cBhvr>
                                      <p:to>
                                        <p:strVal val="visible"/>
                                      </p:to>
                                    </p:set>
                                    <p:anim calcmode="lin" valueType="num">
                                      <p:cBhvr>
                                        <p:cTn id="74" dur="500" fill="hold"/>
                                        <p:tgtEl>
                                          <p:spTgt spid="31"/>
                                        </p:tgtEl>
                                        <p:attrNameLst>
                                          <p:attrName>ppt_w</p:attrName>
                                        </p:attrNameLst>
                                      </p:cBhvr>
                                      <p:tavLst>
                                        <p:tav tm="0">
                                          <p:val>
                                            <p:fltVal val="0"/>
                                          </p:val>
                                        </p:tav>
                                        <p:tav tm="100000">
                                          <p:val>
                                            <p:strVal val="#ppt_w"/>
                                          </p:val>
                                        </p:tav>
                                      </p:tavLst>
                                    </p:anim>
                                    <p:anim calcmode="lin" valueType="num">
                                      <p:cBhvr>
                                        <p:cTn id="75" dur="500" fill="hold"/>
                                        <p:tgtEl>
                                          <p:spTgt spid="31"/>
                                        </p:tgtEl>
                                        <p:attrNameLst>
                                          <p:attrName>ppt_h</p:attrName>
                                        </p:attrNameLst>
                                      </p:cBhvr>
                                      <p:tavLst>
                                        <p:tav tm="0">
                                          <p:val>
                                            <p:fltVal val="0"/>
                                          </p:val>
                                        </p:tav>
                                        <p:tav tm="100000">
                                          <p:val>
                                            <p:strVal val="#ppt_h"/>
                                          </p:val>
                                        </p:tav>
                                      </p:tavLst>
                                    </p:anim>
                                    <p:animEffect transition="in" filter="fade">
                                      <p:cBhvr>
                                        <p:cTn id="76" dur="500"/>
                                        <p:tgtEl>
                                          <p:spTgt spid="31"/>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9218"/>
                                        </p:tgtEl>
                                        <p:attrNameLst>
                                          <p:attrName>style.visibility</p:attrName>
                                        </p:attrNameLst>
                                      </p:cBhvr>
                                      <p:to>
                                        <p:strVal val="visible"/>
                                      </p:to>
                                    </p:set>
                                    <p:anim calcmode="lin" valueType="num">
                                      <p:cBhvr additive="base">
                                        <p:cTn id="85" dur="500" fill="hold"/>
                                        <p:tgtEl>
                                          <p:spTgt spid="9218"/>
                                        </p:tgtEl>
                                        <p:attrNameLst>
                                          <p:attrName>ppt_x</p:attrName>
                                        </p:attrNameLst>
                                      </p:cBhvr>
                                      <p:tavLst>
                                        <p:tav tm="0">
                                          <p:val>
                                            <p:strVal val="#ppt_x"/>
                                          </p:val>
                                        </p:tav>
                                        <p:tav tm="100000">
                                          <p:val>
                                            <p:strVal val="#ppt_x"/>
                                          </p:val>
                                        </p:tav>
                                      </p:tavLst>
                                    </p:anim>
                                    <p:anim calcmode="lin" valueType="num">
                                      <p:cBhvr additive="base">
                                        <p:cTn id="86"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9219"/>
                                        </p:tgtEl>
                                        <p:attrNameLst>
                                          <p:attrName>style.visibility</p:attrName>
                                        </p:attrNameLst>
                                      </p:cBhvr>
                                      <p:to>
                                        <p:strVal val="visible"/>
                                      </p:to>
                                    </p:set>
                                    <p:anim calcmode="lin" valueType="num">
                                      <p:cBhvr additive="base">
                                        <p:cTn id="91" dur="500" fill="hold"/>
                                        <p:tgtEl>
                                          <p:spTgt spid="9219"/>
                                        </p:tgtEl>
                                        <p:attrNameLst>
                                          <p:attrName>ppt_x</p:attrName>
                                        </p:attrNameLst>
                                      </p:cBhvr>
                                      <p:tavLst>
                                        <p:tav tm="0">
                                          <p:val>
                                            <p:strVal val="#ppt_x"/>
                                          </p:val>
                                        </p:tav>
                                        <p:tav tm="100000">
                                          <p:val>
                                            <p:strVal val="#ppt_x"/>
                                          </p:val>
                                        </p:tav>
                                      </p:tavLst>
                                    </p:anim>
                                    <p:anim calcmode="lin" valueType="num">
                                      <p:cBhvr additive="base">
                                        <p:cTn id="92"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71" grpId="0"/>
      <p:bldP spid="108" grpId="0"/>
      <p:bldP spid="114" grpId="0"/>
      <p:bldP spid="115" grpId="0" animBg="1"/>
      <p:bldP spid="117" grpId="0" animBg="1"/>
      <p:bldP spid="118" grpId="0"/>
      <p:bldP spid="119" grpId="0"/>
      <p:bldP spid="120" grpId="0"/>
      <p:bldP spid="30" grpId="0" animBg="1"/>
      <p:bldP spid="31" grpId="0" animBg="1"/>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5591340" y="28581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a:cxnSpLocks/>
          </p:cNvCxnSpPr>
          <p:nvPr/>
        </p:nvCxnSpPr>
        <p:spPr>
          <a:xfrm>
            <a:off x="6103951" y="38181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ECB40A-4838-47F9-98B6-1E5FF74A5251}"/>
              </a:ext>
            </a:extLst>
          </p:cNvPr>
          <p:cNvSpPr/>
          <p:nvPr/>
        </p:nvSpPr>
        <p:spPr>
          <a:xfrm>
            <a:off x="5719024" y="29857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TextBox 70">
            <a:extLst>
              <a:ext uri="{FF2B5EF4-FFF2-40B4-BE49-F238E27FC236}">
                <a16:creationId xmlns:a16="http://schemas.microsoft.com/office/drawing/2014/main" id="{ABE3D059-B595-414F-981D-6E43EAF82DC6}"/>
              </a:ext>
            </a:extLst>
          </p:cNvPr>
          <p:cNvSpPr txBox="1"/>
          <p:nvPr/>
        </p:nvSpPr>
        <p:spPr>
          <a:xfrm>
            <a:off x="7293244" y="2978863"/>
            <a:ext cx="3516104" cy="430887"/>
          </a:xfrm>
          <a:prstGeom prst="rect">
            <a:avLst/>
          </a:prstGeom>
          <a:noFill/>
        </p:spPr>
        <p:txBody>
          <a:bodyPr wrap="square" rtlCol="0">
            <a:spAutoFit/>
          </a:bodyPr>
          <a:lstStyle/>
          <a:p>
            <a:pPr algn="ctr"/>
            <a:r>
              <a:rPr lang="en-US" sz="2200" b="1">
                <a:solidFill>
                  <a:schemeClr val="bg1">
                    <a:lumMod val="95000"/>
                  </a:schemeClr>
                </a:solidFill>
                <a:latin typeface="+mj-lt"/>
              </a:rPr>
              <a:t>Thực trạng hiện nay</a:t>
            </a:r>
            <a:endParaRPr lang="en-US" sz="2200" b="1" dirty="0">
              <a:solidFill>
                <a:schemeClr val="bg1">
                  <a:lumMod val="95000"/>
                </a:schemeClr>
              </a:solidFill>
              <a:latin typeface="+mj-lt"/>
            </a:endParaRPr>
          </a:p>
        </p:txBody>
      </p:sp>
      <p:sp>
        <p:nvSpPr>
          <p:cNvPr id="114" name="TextBox 113">
            <a:extLst>
              <a:ext uri="{FF2B5EF4-FFF2-40B4-BE49-F238E27FC236}">
                <a16:creationId xmlns:a16="http://schemas.microsoft.com/office/drawing/2014/main" id="{8294445F-D448-40F3-8F2A-FF2A29D292AC}"/>
              </a:ext>
            </a:extLst>
          </p:cNvPr>
          <p:cNvSpPr txBox="1"/>
          <p:nvPr/>
        </p:nvSpPr>
        <p:spPr>
          <a:xfrm>
            <a:off x="5822698" y="3009641"/>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4</a:t>
            </a:r>
          </a:p>
        </p:txBody>
      </p:sp>
      <p:sp>
        <p:nvSpPr>
          <p:cNvPr id="115" name="Oval 114">
            <a:extLst>
              <a:ext uri="{FF2B5EF4-FFF2-40B4-BE49-F238E27FC236}">
                <a16:creationId xmlns:a16="http://schemas.microsoft.com/office/drawing/2014/main" id="{0B137645-EFCA-46AE-9957-E8CD92BC8BBB}"/>
              </a:ext>
            </a:extLst>
          </p:cNvPr>
          <p:cNvSpPr/>
          <p:nvPr/>
        </p:nvSpPr>
        <p:spPr>
          <a:xfrm>
            <a:off x="5591340" y="48554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10B2A4A5-7B5B-4600-8B9C-202891C8CAD6}"/>
              </a:ext>
            </a:extLst>
          </p:cNvPr>
          <p:cNvCxnSpPr>
            <a:cxnSpLocks/>
          </p:cNvCxnSpPr>
          <p:nvPr/>
        </p:nvCxnSpPr>
        <p:spPr>
          <a:xfrm>
            <a:off x="6103951" y="58154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D8C657C-DA5D-4CCD-81EA-DE73E10F4FBD}"/>
              </a:ext>
            </a:extLst>
          </p:cNvPr>
          <p:cNvSpPr/>
          <p:nvPr/>
        </p:nvSpPr>
        <p:spPr>
          <a:xfrm>
            <a:off x="5719024" y="49830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TextBox 117">
            <a:extLst>
              <a:ext uri="{FF2B5EF4-FFF2-40B4-BE49-F238E27FC236}">
                <a16:creationId xmlns:a16="http://schemas.microsoft.com/office/drawing/2014/main" id="{E5B8AF58-5ECD-47EA-AA83-B442D7826F81}"/>
              </a:ext>
            </a:extLst>
          </p:cNvPr>
          <p:cNvSpPr txBox="1"/>
          <p:nvPr/>
        </p:nvSpPr>
        <p:spPr>
          <a:xfrm>
            <a:off x="5822698" y="5006941"/>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5</a:t>
            </a:r>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3065763" y="421197"/>
            <a:ext cx="6638882" cy="784830"/>
          </a:xfrm>
          <a:prstGeom prst="rect">
            <a:avLst/>
          </a:prstGeom>
          <a:noFill/>
        </p:spPr>
        <p:txBody>
          <a:bodyPr wrap="square" rtlCol="0">
            <a:spAutoFit/>
          </a:bodyPr>
          <a:lstStyle/>
          <a:p>
            <a:pPr algn="ctr"/>
            <a:r>
              <a:rPr lang="en-US" sz="4500" b="1">
                <a:solidFill>
                  <a:schemeClr val="bg1">
                    <a:lumMod val="95000"/>
                  </a:schemeClr>
                </a:solidFill>
                <a:latin typeface="+mj-lt"/>
              </a:rPr>
              <a:t>OPEN LIBRARY</a:t>
            </a:r>
            <a:endParaRPr lang="en-US" sz="4500" b="1" dirty="0">
              <a:solidFill>
                <a:schemeClr val="bg1">
                  <a:lumMod val="95000"/>
                </a:schemeClr>
              </a:solidFill>
              <a:latin typeface="+mj-lt"/>
            </a:endParaRPr>
          </a:p>
        </p:txBody>
      </p:sp>
      <p:sp>
        <p:nvSpPr>
          <p:cNvPr id="26" name="TextBox 25">
            <a:extLst>
              <a:ext uri="{FF2B5EF4-FFF2-40B4-BE49-F238E27FC236}">
                <a16:creationId xmlns:a16="http://schemas.microsoft.com/office/drawing/2014/main" id="{58320C63-18AF-4069-B25C-D2DA88A64BAC}"/>
              </a:ext>
            </a:extLst>
          </p:cNvPr>
          <p:cNvSpPr txBox="1"/>
          <p:nvPr/>
        </p:nvSpPr>
        <p:spPr>
          <a:xfrm>
            <a:off x="1068668" y="2886530"/>
            <a:ext cx="4650355" cy="1323439"/>
          </a:xfrm>
          <a:prstGeom prst="rect">
            <a:avLst/>
          </a:prstGeom>
          <a:noFill/>
        </p:spPr>
        <p:txBody>
          <a:bodyPr wrap="square" rtlCol="0">
            <a:spAutoFit/>
          </a:bodyPr>
          <a:lstStyle/>
          <a:p>
            <a:pPr marL="285750" indent="-285750" algn="ctr">
              <a:buFont typeface="Arial" pitchFamily="34" charset="0"/>
              <a:buChar char="•"/>
            </a:pPr>
            <a:r>
              <a:rPr lang="en-AU" sz="1600" b="1" dirty="0" err="1">
                <a:solidFill>
                  <a:schemeClr val="bg1">
                    <a:lumMod val="95000"/>
                  </a:schemeClr>
                </a:solidFill>
                <a:latin typeface="+mj-lt"/>
              </a:rPr>
              <a:t>Sự</a:t>
            </a:r>
            <a:r>
              <a:rPr lang="en-AU" sz="1600" b="1" dirty="0">
                <a:solidFill>
                  <a:schemeClr val="bg1">
                    <a:lumMod val="95000"/>
                  </a:schemeClr>
                </a:solidFill>
                <a:latin typeface="+mj-lt"/>
              </a:rPr>
              <a:t> </a:t>
            </a:r>
            <a:r>
              <a:rPr lang="en-AU" sz="1600" b="1" dirty="0" err="1">
                <a:solidFill>
                  <a:schemeClr val="bg1">
                    <a:lumMod val="95000"/>
                  </a:schemeClr>
                </a:solidFill>
                <a:latin typeface="+mj-lt"/>
              </a:rPr>
              <a:t>phát</a:t>
            </a:r>
            <a:r>
              <a:rPr lang="en-AU" sz="1600" b="1" dirty="0">
                <a:solidFill>
                  <a:schemeClr val="bg1">
                    <a:lumMod val="95000"/>
                  </a:schemeClr>
                </a:solidFill>
                <a:latin typeface="+mj-lt"/>
              </a:rPr>
              <a:t> </a:t>
            </a:r>
            <a:r>
              <a:rPr lang="en-AU" sz="1600" b="1" dirty="0" err="1">
                <a:solidFill>
                  <a:schemeClr val="bg1">
                    <a:lumMod val="95000"/>
                  </a:schemeClr>
                </a:solidFill>
                <a:latin typeface="+mj-lt"/>
              </a:rPr>
              <a:t>triển</a:t>
            </a:r>
            <a:r>
              <a:rPr lang="en-AU" sz="1600" b="1" dirty="0">
                <a:solidFill>
                  <a:schemeClr val="bg1">
                    <a:lumMod val="95000"/>
                  </a:schemeClr>
                </a:solidFill>
                <a:latin typeface="+mj-lt"/>
              </a:rPr>
              <a:t> </a:t>
            </a:r>
            <a:r>
              <a:rPr lang="en-AU" sz="1600" b="1" dirty="0" err="1">
                <a:solidFill>
                  <a:schemeClr val="bg1">
                    <a:lumMod val="95000"/>
                  </a:schemeClr>
                </a:solidFill>
                <a:latin typeface="+mj-lt"/>
              </a:rPr>
              <a:t>mạnh</a:t>
            </a:r>
            <a:r>
              <a:rPr lang="en-AU" sz="1600" b="1" dirty="0">
                <a:solidFill>
                  <a:schemeClr val="bg1">
                    <a:lumMod val="95000"/>
                  </a:schemeClr>
                </a:solidFill>
                <a:latin typeface="+mj-lt"/>
              </a:rPr>
              <a:t> </a:t>
            </a:r>
            <a:r>
              <a:rPr lang="en-AU" sz="1600" b="1" dirty="0" err="1">
                <a:solidFill>
                  <a:schemeClr val="bg1">
                    <a:lumMod val="95000"/>
                  </a:schemeClr>
                </a:solidFill>
                <a:latin typeface="+mj-lt"/>
              </a:rPr>
              <a:t>mẽ</a:t>
            </a:r>
            <a:r>
              <a:rPr lang="en-AU" sz="1600" b="1" dirty="0">
                <a:solidFill>
                  <a:schemeClr val="bg1">
                    <a:lumMod val="95000"/>
                  </a:schemeClr>
                </a:solidFill>
                <a:latin typeface="+mj-lt"/>
              </a:rPr>
              <a:t> </a:t>
            </a:r>
            <a:r>
              <a:rPr lang="en-AU" sz="1600" b="1" dirty="0" err="1">
                <a:solidFill>
                  <a:schemeClr val="bg1">
                    <a:lumMod val="95000"/>
                  </a:schemeClr>
                </a:solidFill>
                <a:latin typeface="+mj-lt"/>
              </a:rPr>
              <a:t>của</a:t>
            </a:r>
            <a:r>
              <a:rPr lang="en-AU" sz="1600" b="1" dirty="0">
                <a:solidFill>
                  <a:schemeClr val="bg1">
                    <a:lumMod val="95000"/>
                  </a:schemeClr>
                </a:solidFill>
                <a:latin typeface="+mj-lt"/>
              </a:rPr>
              <a:t> </a:t>
            </a:r>
            <a:r>
              <a:rPr lang="en-AU" sz="1600" b="1" dirty="0" err="1">
                <a:solidFill>
                  <a:schemeClr val="bg1">
                    <a:lumMod val="95000"/>
                  </a:schemeClr>
                </a:solidFill>
                <a:latin typeface="+mj-lt"/>
              </a:rPr>
              <a:t>công</a:t>
            </a:r>
            <a:r>
              <a:rPr lang="en-AU" sz="1600" b="1" dirty="0">
                <a:solidFill>
                  <a:schemeClr val="bg1">
                    <a:lumMod val="95000"/>
                  </a:schemeClr>
                </a:solidFill>
                <a:latin typeface="+mj-lt"/>
              </a:rPr>
              <a:t> </a:t>
            </a:r>
            <a:r>
              <a:rPr lang="en-AU" sz="1600" b="1" dirty="0" err="1">
                <a:solidFill>
                  <a:schemeClr val="bg1">
                    <a:lumMod val="95000"/>
                  </a:schemeClr>
                </a:solidFill>
                <a:latin typeface="+mj-lt"/>
              </a:rPr>
              <a:t>nghệ</a:t>
            </a:r>
            <a:r>
              <a:rPr lang="en-AU" sz="1600" b="1" dirty="0">
                <a:solidFill>
                  <a:schemeClr val="bg1">
                    <a:lumMod val="95000"/>
                  </a:schemeClr>
                </a:solidFill>
                <a:latin typeface="+mj-lt"/>
              </a:rPr>
              <a:t> </a:t>
            </a:r>
            <a:r>
              <a:rPr lang="en-AU" sz="1600" b="1" dirty="0" err="1">
                <a:solidFill>
                  <a:schemeClr val="bg1">
                    <a:lumMod val="95000"/>
                  </a:schemeClr>
                </a:solidFill>
                <a:latin typeface="+mj-lt"/>
              </a:rPr>
              <a:t>số</a:t>
            </a:r>
            <a:r>
              <a:rPr lang="en-AU" sz="1600" b="1" dirty="0">
                <a:solidFill>
                  <a:schemeClr val="bg1">
                    <a:lumMod val="95000"/>
                  </a:schemeClr>
                </a:solidFill>
                <a:latin typeface="+mj-lt"/>
              </a:rPr>
              <a:t> </a:t>
            </a:r>
            <a:r>
              <a:rPr lang="en-AU" sz="1600" b="1" dirty="0" err="1">
                <a:solidFill>
                  <a:schemeClr val="bg1">
                    <a:lumMod val="95000"/>
                  </a:schemeClr>
                </a:solidFill>
                <a:latin typeface="+mj-lt"/>
              </a:rPr>
              <a:t>trong</a:t>
            </a:r>
            <a:r>
              <a:rPr lang="en-AU" sz="1600" b="1" dirty="0">
                <a:solidFill>
                  <a:schemeClr val="bg1">
                    <a:lumMod val="95000"/>
                  </a:schemeClr>
                </a:solidFill>
                <a:latin typeface="+mj-lt"/>
              </a:rPr>
              <a:t> </a:t>
            </a:r>
            <a:r>
              <a:rPr lang="en-AU" sz="1600" b="1" dirty="0" err="1">
                <a:solidFill>
                  <a:schemeClr val="bg1">
                    <a:lumMod val="95000"/>
                  </a:schemeClr>
                </a:solidFill>
                <a:latin typeface="+mj-lt"/>
              </a:rPr>
              <a:t>hoạt</a:t>
            </a:r>
            <a:r>
              <a:rPr lang="en-AU" sz="1600" b="1" dirty="0">
                <a:solidFill>
                  <a:schemeClr val="bg1">
                    <a:lumMod val="95000"/>
                  </a:schemeClr>
                </a:solidFill>
                <a:latin typeface="+mj-lt"/>
              </a:rPr>
              <a:t> </a:t>
            </a:r>
            <a:r>
              <a:rPr lang="en-AU" sz="1600" b="1" dirty="0" err="1">
                <a:solidFill>
                  <a:schemeClr val="bg1">
                    <a:lumMod val="95000"/>
                  </a:schemeClr>
                </a:solidFill>
                <a:latin typeface="+mj-lt"/>
              </a:rPr>
              <a:t>động</a:t>
            </a:r>
            <a:r>
              <a:rPr lang="en-AU" sz="1600" b="1" dirty="0">
                <a:solidFill>
                  <a:schemeClr val="bg1">
                    <a:lumMod val="95000"/>
                  </a:schemeClr>
                </a:solidFill>
                <a:latin typeface="+mj-lt"/>
              </a:rPr>
              <a:t> </a:t>
            </a:r>
            <a:r>
              <a:rPr lang="en-AU" sz="1600" b="1" dirty="0" err="1">
                <a:solidFill>
                  <a:schemeClr val="bg1">
                    <a:lumMod val="95000"/>
                  </a:schemeClr>
                </a:solidFill>
                <a:latin typeface="+mj-lt"/>
              </a:rPr>
              <a:t>thông</a:t>
            </a:r>
            <a:r>
              <a:rPr lang="en-AU" sz="1600" b="1" dirty="0">
                <a:solidFill>
                  <a:schemeClr val="bg1">
                    <a:lumMod val="95000"/>
                  </a:schemeClr>
                </a:solidFill>
                <a:latin typeface="+mj-lt"/>
              </a:rPr>
              <a:t> tin </a:t>
            </a:r>
            <a:r>
              <a:rPr lang="en-AU" sz="1600" b="1" dirty="0" err="1">
                <a:solidFill>
                  <a:schemeClr val="bg1">
                    <a:lumMod val="95000"/>
                  </a:schemeClr>
                </a:solidFill>
                <a:latin typeface="+mj-lt"/>
              </a:rPr>
              <a:t>thư</a:t>
            </a:r>
            <a:r>
              <a:rPr lang="en-AU" sz="1600" b="1" dirty="0">
                <a:solidFill>
                  <a:schemeClr val="bg1">
                    <a:lumMod val="95000"/>
                  </a:schemeClr>
                </a:solidFill>
                <a:latin typeface="+mj-lt"/>
              </a:rPr>
              <a:t> </a:t>
            </a:r>
            <a:r>
              <a:rPr lang="en-AU" sz="1600" b="1" dirty="0" err="1">
                <a:solidFill>
                  <a:schemeClr val="bg1">
                    <a:lumMod val="95000"/>
                  </a:schemeClr>
                </a:solidFill>
                <a:latin typeface="+mj-lt"/>
              </a:rPr>
              <a:t>viện</a:t>
            </a:r>
            <a:r>
              <a:rPr lang="en-AU" sz="1600" b="1" dirty="0">
                <a:solidFill>
                  <a:schemeClr val="bg1">
                    <a:lumMod val="95000"/>
                  </a:schemeClr>
                </a:solidFill>
                <a:latin typeface="+mj-lt"/>
              </a:rPr>
              <a:t> </a:t>
            </a:r>
            <a:r>
              <a:rPr lang="en-AU" sz="1600" b="1" dirty="0" err="1">
                <a:solidFill>
                  <a:schemeClr val="bg1">
                    <a:lumMod val="95000"/>
                  </a:schemeClr>
                </a:solidFill>
                <a:latin typeface="+mj-lt"/>
              </a:rPr>
              <a:t>đã</a:t>
            </a:r>
            <a:r>
              <a:rPr lang="en-AU" sz="1600" b="1" dirty="0">
                <a:solidFill>
                  <a:schemeClr val="bg1">
                    <a:lumMod val="95000"/>
                  </a:schemeClr>
                </a:solidFill>
                <a:latin typeface="+mj-lt"/>
              </a:rPr>
              <a:t> </a:t>
            </a:r>
            <a:r>
              <a:rPr lang="en-AU" sz="1600" b="1" dirty="0" err="1">
                <a:solidFill>
                  <a:schemeClr val="bg1">
                    <a:lumMod val="95000"/>
                  </a:schemeClr>
                </a:solidFill>
                <a:latin typeface="+mj-lt"/>
              </a:rPr>
              <a:t>có</a:t>
            </a:r>
            <a:r>
              <a:rPr lang="en-AU" sz="1600" b="1" dirty="0">
                <a:solidFill>
                  <a:schemeClr val="bg1">
                    <a:lumMod val="95000"/>
                  </a:schemeClr>
                </a:solidFill>
                <a:latin typeface="+mj-lt"/>
              </a:rPr>
              <a:t> </a:t>
            </a:r>
            <a:r>
              <a:rPr lang="en-AU" sz="1600" b="1" dirty="0" err="1">
                <a:solidFill>
                  <a:schemeClr val="bg1">
                    <a:lumMod val="95000"/>
                  </a:schemeClr>
                </a:solidFill>
                <a:latin typeface="+mj-lt"/>
              </a:rPr>
              <a:t>những</a:t>
            </a:r>
            <a:r>
              <a:rPr lang="en-AU" sz="1600" b="1" dirty="0">
                <a:solidFill>
                  <a:schemeClr val="bg1">
                    <a:lumMod val="95000"/>
                  </a:schemeClr>
                </a:solidFill>
                <a:latin typeface="+mj-lt"/>
              </a:rPr>
              <a:t> </a:t>
            </a:r>
            <a:r>
              <a:rPr lang="en-AU" sz="1600" b="1" dirty="0" err="1">
                <a:solidFill>
                  <a:schemeClr val="bg1">
                    <a:lumMod val="95000"/>
                  </a:schemeClr>
                </a:solidFill>
                <a:latin typeface="+mj-lt"/>
              </a:rPr>
              <a:t>ảnh</a:t>
            </a:r>
            <a:r>
              <a:rPr lang="en-AU" sz="1600" b="1" dirty="0">
                <a:solidFill>
                  <a:schemeClr val="bg1">
                    <a:lumMod val="95000"/>
                  </a:schemeClr>
                </a:solidFill>
                <a:latin typeface="+mj-lt"/>
              </a:rPr>
              <a:t> </a:t>
            </a:r>
            <a:r>
              <a:rPr lang="en-AU" sz="1600" b="1" dirty="0" err="1">
                <a:solidFill>
                  <a:schemeClr val="bg1">
                    <a:lumMod val="95000"/>
                  </a:schemeClr>
                </a:solidFill>
                <a:latin typeface="+mj-lt"/>
              </a:rPr>
              <a:t>hưởng</a:t>
            </a:r>
            <a:r>
              <a:rPr lang="en-AU" sz="1600" b="1" dirty="0">
                <a:solidFill>
                  <a:schemeClr val="bg1">
                    <a:lumMod val="95000"/>
                  </a:schemeClr>
                </a:solidFill>
                <a:latin typeface="+mj-lt"/>
              </a:rPr>
              <a:t> </a:t>
            </a:r>
            <a:r>
              <a:rPr lang="en-AU" sz="1600" b="1" dirty="0" err="1">
                <a:solidFill>
                  <a:schemeClr val="bg1">
                    <a:lumMod val="95000"/>
                  </a:schemeClr>
                </a:solidFill>
                <a:latin typeface="+mj-lt"/>
              </a:rPr>
              <a:t>tích</a:t>
            </a:r>
            <a:r>
              <a:rPr lang="en-AU" sz="1600" b="1" dirty="0">
                <a:solidFill>
                  <a:schemeClr val="bg1">
                    <a:lumMod val="95000"/>
                  </a:schemeClr>
                </a:solidFill>
                <a:latin typeface="+mj-lt"/>
              </a:rPr>
              <a:t> </a:t>
            </a:r>
            <a:r>
              <a:rPr lang="en-AU" sz="1600" b="1" dirty="0" err="1">
                <a:solidFill>
                  <a:schemeClr val="bg1">
                    <a:lumMod val="95000"/>
                  </a:schemeClr>
                </a:solidFill>
                <a:latin typeface="+mj-lt"/>
              </a:rPr>
              <a:t>cực</a:t>
            </a:r>
            <a:r>
              <a:rPr lang="en-AU" sz="1600" b="1" dirty="0">
                <a:solidFill>
                  <a:schemeClr val="bg1">
                    <a:lumMod val="95000"/>
                  </a:schemeClr>
                </a:solidFill>
                <a:latin typeface="+mj-lt"/>
              </a:rPr>
              <a:t> </a:t>
            </a:r>
            <a:r>
              <a:rPr lang="en-AU" sz="1600" b="1" dirty="0" err="1">
                <a:solidFill>
                  <a:schemeClr val="bg1">
                    <a:lumMod val="95000"/>
                  </a:schemeClr>
                </a:solidFill>
                <a:latin typeface="+mj-lt"/>
              </a:rPr>
              <a:t>tới</a:t>
            </a:r>
            <a:r>
              <a:rPr lang="en-AU" sz="1600" b="1" dirty="0">
                <a:solidFill>
                  <a:schemeClr val="bg1">
                    <a:lumMod val="95000"/>
                  </a:schemeClr>
                </a:solidFill>
                <a:latin typeface="+mj-lt"/>
              </a:rPr>
              <a:t> </a:t>
            </a:r>
            <a:r>
              <a:rPr lang="en-AU" sz="1600" b="1" dirty="0" err="1">
                <a:solidFill>
                  <a:schemeClr val="bg1">
                    <a:lumMod val="95000"/>
                  </a:schemeClr>
                </a:solidFill>
                <a:latin typeface="+mj-lt"/>
              </a:rPr>
              <a:t>các</a:t>
            </a:r>
            <a:r>
              <a:rPr lang="en-AU" sz="1600" b="1" dirty="0">
                <a:solidFill>
                  <a:schemeClr val="bg1">
                    <a:lumMod val="95000"/>
                  </a:schemeClr>
                </a:solidFill>
                <a:latin typeface="+mj-lt"/>
              </a:rPr>
              <a:t> </a:t>
            </a:r>
            <a:r>
              <a:rPr lang="en-AU" sz="1600" b="1" dirty="0" err="1">
                <a:solidFill>
                  <a:schemeClr val="bg1">
                    <a:lumMod val="95000"/>
                  </a:schemeClr>
                </a:solidFill>
                <a:latin typeface="+mj-lt"/>
              </a:rPr>
              <a:t>thư</a:t>
            </a:r>
            <a:r>
              <a:rPr lang="en-AU" sz="1600" b="1" dirty="0">
                <a:solidFill>
                  <a:schemeClr val="bg1">
                    <a:lumMod val="95000"/>
                  </a:schemeClr>
                </a:solidFill>
                <a:latin typeface="+mj-lt"/>
              </a:rPr>
              <a:t> </a:t>
            </a:r>
            <a:r>
              <a:rPr lang="en-AU" sz="1600" b="1" dirty="0" err="1">
                <a:solidFill>
                  <a:schemeClr val="bg1">
                    <a:lumMod val="95000"/>
                  </a:schemeClr>
                </a:solidFill>
                <a:latin typeface="+mj-lt"/>
              </a:rPr>
              <a:t>viện</a:t>
            </a:r>
            <a:r>
              <a:rPr lang="en-AU" sz="1600" b="1" dirty="0">
                <a:solidFill>
                  <a:schemeClr val="bg1">
                    <a:lumMod val="95000"/>
                  </a:schemeClr>
                </a:solidFill>
                <a:latin typeface="+mj-lt"/>
              </a:rPr>
              <a:t> </a:t>
            </a:r>
            <a:r>
              <a:rPr lang="en-AU" sz="1600" b="1" dirty="0" err="1">
                <a:solidFill>
                  <a:schemeClr val="bg1">
                    <a:lumMod val="95000"/>
                  </a:schemeClr>
                </a:solidFill>
                <a:latin typeface="+mj-lt"/>
              </a:rPr>
              <a:t>đại</a:t>
            </a:r>
            <a:r>
              <a:rPr lang="en-AU" sz="1600" b="1" dirty="0">
                <a:solidFill>
                  <a:schemeClr val="bg1">
                    <a:lumMod val="95000"/>
                  </a:schemeClr>
                </a:solidFill>
                <a:latin typeface="+mj-lt"/>
              </a:rPr>
              <a:t> </a:t>
            </a:r>
            <a:r>
              <a:rPr lang="en-AU" sz="1600" b="1" dirty="0" err="1">
                <a:solidFill>
                  <a:schemeClr val="bg1">
                    <a:lumMod val="95000"/>
                  </a:schemeClr>
                </a:solidFill>
                <a:latin typeface="+mj-lt"/>
              </a:rPr>
              <a:t>học</a:t>
            </a:r>
            <a:r>
              <a:rPr lang="en-AU" sz="1600" b="1" dirty="0">
                <a:solidFill>
                  <a:schemeClr val="bg1">
                    <a:lumMod val="95000"/>
                  </a:schemeClr>
                </a:solidFill>
                <a:latin typeface="+mj-lt"/>
              </a:rPr>
              <a:t> </a:t>
            </a:r>
            <a:r>
              <a:rPr lang="en-AU" sz="1600" b="1" dirty="0" err="1">
                <a:solidFill>
                  <a:schemeClr val="bg1">
                    <a:lumMod val="95000"/>
                  </a:schemeClr>
                </a:solidFill>
                <a:latin typeface="+mj-lt"/>
              </a:rPr>
              <a:t>trong</a:t>
            </a:r>
            <a:r>
              <a:rPr lang="en-AU" sz="1600" b="1" dirty="0">
                <a:solidFill>
                  <a:schemeClr val="bg1">
                    <a:lumMod val="95000"/>
                  </a:schemeClr>
                </a:solidFill>
                <a:latin typeface="+mj-lt"/>
              </a:rPr>
              <a:t> </a:t>
            </a:r>
            <a:r>
              <a:rPr lang="en-AU" sz="1600" b="1" dirty="0" err="1">
                <a:solidFill>
                  <a:schemeClr val="bg1">
                    <a:lumMod val="95000"/>
                  </a:schemeClr>
                </a:solidFill>
                <a:latin typeface="+mj-lt"/>
              </a:rPr>
              <a:t>việc</a:t>
            </a:r>
            <a:r>
              <a:rPr lang="en-AU" sz="1600" b="1" dirty="0">
                <a:solidFill>
                  <a:schemeClr val="bg1">
                    <a:lumMod val="95000"/>
                  </a:schemeClr>
                </a:solidFill>
                <a:latin typeface="+mj-lt"/>
              </a:rPr>
              <a:t> </a:t>
            </a:r>
            <a:r>
              <a:rPr lang="en-AU" sz="1600" b="1" dirty="0" err="1">
                <a:solidFill>
                  <a:schemeClr val="bg1">
                    <a:lumMod val="95000"/>
                  </a:schemeClr>
                </a:solidFill>
                <a:latin typeface="+mj-lt"/>
              </a:rPr>
              <a:t>triển</a:t>
            </a:r>
            <a:r>
              <a:rPr lang="en-AU" sz="1600" b="1" dirty="0">
                <a:solidFill>
                  <a:schemeClr val="bg1">
                    <a:lumMod val="95000"/>
                  </a:schemeClr>
                </a:solidFill>
                <a:latin typeface="+mj-lt"/>
              </a:rPr>
              <a:t> </a:t>
            </a:r>
            <a:r>
              <a:rPr lang="en-AU" sz="1600" b="1" dirty="0" err="1">
                <a:solidFill>
                  <a:schemeClr val="bg1">
                    <a:lumMod val="95000"/>
                  </a:schemeClr>
                </a:solidFill>
                <a:latin typeface="+mj-lt"/>
              </a:rPr>
              <a:t>khai</a:t>
            </a:r>
            <a:r>
              <a:rPr lang="en-AU" sz="1600" b="1" dirty="0">
                <a:solidFill>
                  <a:schemeClr val="bg1">
                    <a:lumMod val="95000"/>
                  </a:schemeClr>
                </a:solidFill>
                <a:latin typeface="+mj-lt"/>
              </a:rPr>
              <a:t> </a:t>
            </a:r>
            <a:r>
              <a:rPr lang="en-AU" sz="1600" b="1" dirty="0" err="1">
                <a:solidFill>
                  <a:schemeClr val="bg1">
                    <a:lumMod val="95000"/>
                  </a:schemeClr>
                </a:solidFill>
                <a:latin typeface="+mj-lt"/>
              </a:rPr>
              <a:t>xây</a:t>
            </a:r>
            <a:r>
              <a:rPr lang="en-AU" sz="1600" b="1" dirty="0">
                <a:solidFill>
                  <a:schemeClr val="bg1">
                    <a:lumMod val="95000"/>
                  </a:schemeClr>
                </a:solidFill>
                <a:latin typeface="+mj-lt"/>
              </a:rPr>
              <a:t> </a:t>
            </a:r>
            <a:r>
              <a:rPr lang="en-AU" sz="1600" b="1" dirty="0" err="1">
                <a:solidFill>
                  <a:schemeClr val="bg1">
                    <a:lumMod val="95000"/>
                  </a:schemeClr>
                </a:solidFill>
                <a:latin typeface="+mj-lt"/>
              </a:rPr>
              <a:t>dựng</a:t>
            </a:r>
            <a:r>
              <a:rPr lang="en-AU" sz="1600" b="1" dirty="0">
                <a:solidFill>
                  <a:schemeClr val="bg1">
                    <a:lumMod val="95000"/>
                  </a:schemeClr>
                </a:solidFill>
                <a:latin typeface="+mj-lt"/>
              </a:rPr>
              <a:t> </a:t>
            </a:r>
            <a:r>
              <a:rPr lang="en-AU" sz="1600" b="1" dirty="0" err="1">
                <a:solidFill>
                  <a:schemeClr val="bg1">
                    <a:lumMod val="95000"/>
                  </a:schemeClr>
                </a:solidFill>
                <a:latin typeface="+mj-lt"/>
              </a:rPr>
              <a:t>thư</a:t>
            </a:r>
            <a:r>
              <a:rPr lang="en-AU" sz="1600" b="1" dirty="0">
                <a:solidFill>
                  <a:schemeClr val="bg1">
                    <a:lumMod val="95000"/>
                  </a:schemeClr>
                </a:solidFill>
                <a:latin typeface="+mj-lt"/>
              </a:rPr>
              <a:t> </a:t>
            </a:r>
            <a:r>
              <a:rPr lang="en-AU" sz="1600" b="1" dirty="0" err="1">
                <a:solidFill>
                  <a:schemeClr val="bg1">
                    <a:lumMod val="95000"/>
                  </a:schemeClr>
                </a:solidFill>
                <a:latin typeface="+mj-lt"/>
              </a:rPr>
              <a:t>viện</a:t>
            </a:r>
            <a:r>
              <a:rPr lang="en-AU" sz="1600" b="1" dirty="0">
                <a:solidFill>
                  <a:schemeClr val="bg1">
                    <a:lumMod val="95000"/>
                  </a:schemeClr>
                </a:solidFill>
                <a:latin typeface="+mj-lt"/>
              </a:rPr>
              <a:t> </a:t>
            </a:r>
            <a:r>
              <a:rPr lang="en-AU" sz="1600" b="1" dirty="0" err="1">
                <a:solidFill>
                  <a:schemeClr val="bg1">
                    <a:lumMod val="95000"/>
                  </a:schemeClr>
                </a:solidFill>
                <a:latin typeface="+mj-lt"/>
              </a:rPr>
              <a:t>số</a:t>
            </a:r>
            <a:endParaRPr lang="en-US" sz="1600" b="1" dirty="0">
              <a:solidFill>
                <a:schemeClr val="bg1">
                  <a:lumMod val="95000"/>
                </a:schemeClr>
              </a:solidFill>
              <a:latin typeface="+mj-lt"/>
            </a:endParaRPr>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614" y="4575866"/>
            <a:ext cx="4381494" cy="1570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7808" y="4439327"/>
            <a:ext cx="2466975"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88083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arn(inVertical)">
                                      <p:cBhvr>
                                        <p:cTn id="13" dur="500"/>
                                        <p:tgtEl>
                                          <p:spTgt spid="4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inVertical)">
                                      <p:cBhvr>
                                        <p:cTn id="16" dur="500"/>
                                        <p:tgtEl>
                                          <p:spTgt spid="4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barn(inVertical)">
                                      <p:cBhvr>
                                        <p:cTn id="19" dur="500"/>
                                        <p:tgtEl>
                                          <p:spTgt spid="1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ppt_x"/>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1000"/>
                                        <p:tgtEl>
                                          <p:spTgt spid="115"/>
                                        </p:tgtEl>
                                      </p:cBhvr>
                                    </p:animEffect>
                                    <p:anim calcmode="lin" valueType="num">
                                      <p:cBhvr>
                                        <p:cTn id="31" dur="1000" fill="hold"/>
                                        <p:tgtEl>
                                          <p:spTgt spid="115"/>
                                        </p:tgtEl>
                                        <p:attrNameLst>
                                          <p:attrName>ppt_x</p:attrName>
                                        </p:attrNameLst>
                                      </p:cBhvr>
                                      <p:tavLst>
                                        <p:tav tm="0">
                                          <p:val>
                                            <p:strVal val="#ppt_x"/>
                                          </p:val>
                                        </p:tav>
                                        <p:tav tm="100000">
                                          <p:val>
                                            <p:strVal val="#ppt_x"/>
                                          </p:val>
                                        </p:tav>
                                      </p:tavLst>
                                    </p:anim>
                                    <p:anim calcmode="lin" valueType="num">
                                      <p:cBhvr>
                                        <p:cTn id="32" dur="1000" fill="hold"/>
                                        <p:tgtEl>
                                          <p:spTgt spid="11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fade">
                                      <p:cBhvr>
                                        <p:cTn id="35" dur="1000"/>
                                        <p:tgtEl>
                                          <p:spTgt spid="117"/>
                                        </p:tgtEl>
                                      </p:cBhvr>
                                    </p:animEffect>
                                    <p:anim calcmode="lin" valueType="num">
                                      <p:cBhvr>
                                        <p:cTn id="36" dur="1000" fill="hold"/>
                                        <p:tgtEl>
                                          <p:spTgt spid="117"/>
                                        </p:tgtEl>
                                        <p:attrNameLst>
                                          <p:attrName>ppt_x</p:attrName>
                                        </p:attrNameLst>
                                      </p:cBhvr>
                                      <p:tavLst>
                                        <p:tav tm="0">
                                          <p:val>
                                            <p:strVal val="#ppt_x"/>
                                          </p:val>
                                        </p:tav>
                                        <p:tav tm="100000">
                                          <p:val>
                                            <p:strVal val="#ppt_x"/>
                                          </p:val>
                                        </p:tav>
                                      </p:tavLst>
                                    </p:anim>
                                    <p:anim calcmode="lin" valueType="num">
                                      <p:cBhvr>
                                        <p:cTn id="37" dur="1000" fill="hold"/>
                                        <p:tgtEl>
                                          <p:spTgt spid="11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fade">
                                      <p:cBhvr>
                                        <p:cTn id="40" dur="1000"/>
                                        <p:tgtEl>
                                          <p:spTgt spid="118"/>
                                        </p:tgtEl>
                                      </p:cBhvr>
                                    </p:animEffect>
                                    <p:anim calcmode="lin" valueType="num">
                                      <p:cBhvr>
                                        <p:cTn id="41" dur="1000" fill="hold"/>
                                        <p:tgtEl>
                                          <p:spTgt spid="118"/>
                                        </p:tgtEl>
                                        <p:attrNameLst>
                                          <p:attrName>ppt_x</p:attrName>
                                        </p:attrNameLst>
                                      </p:cBhvr>
                                      <p:tavLst>
                                        <p:tav tm="0">
                                          <p:val>
                                            <p:strVal val="#ppt_x"/>
                                          </p:val>
                                        </p:tav>
                                        <p:tav tm="100000">
                                          <p:val>
                                            <p:strVal val="#ppt_x"/>
                                          </p:val>
                                        </p:tav>
                                      </p:tavLst>
                                    </p:anim>
                                    <p:anim calcmode="lin" valueType="num">
                                      <p:cBhvr>
                                        <p:cTn id="42"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0242"/>
                                        </p:tgtEl>
                                        <p:attrNameLst>
                                          <p:attrName>style.visibility</p:attrName>
                                        </p:attrNameLst>
                                      </p:cBhvr>
                                      <p:to>
                                        <p:strVal val="visible"/>
                                      </p:to>
                                    </p:set>
                                    <p:anim calcmode="lin" valueType="num">
                                      <p:cBhvr additive="base">
                                        <p:cTn id="53" dur="500" fill="hold"/>
                                        <p:tgtEl>
                                          <p:spTgt spid="10242"/>
                                        </p:tgtEl>
                                        <p:attrNameLst>
                                          <p:attrName>ppt_x</p:attrName>
                                        </p:attrNameLst>
                                      </p:cBhvr>
                                      <p:tavLst>
                                        <p:tav tm="0">
                                          <p:val>
                                            <p:strVal val="#ppt_x"/>
                                          </p:val>
                                        </p:tav>
                                        <p:tav tm="100000">
                                          <p:val>
                                            <p:strVal val="#ppt_x"/>
                                          </p:val>
                                        </p:tav>
                                      </p:tavLst>
                                    </p:anim>
                                    <p:anim calcmode="lin" valueType="num">
                                      <p:cBhvr additive="base">
                                        <p:cTn id="54"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0243"/>
                                        </p:tgtEl>
                                        <p:attrNameLst>
                                          <p:attrName>style.visibility</p:attrName>
                                        </p:attrNameLst>
                                      </p:cBhvr>
                                      <p:to>
                                        <p:strVal val="visible"/>
                                      </p:to>
                                    </p:set>
                                    <p:anim calcmode="lin" valueType="num">
                                      <p:cBhvr additive="base">
                                        <p:cTn id="59" dur="500" fill="hold"/>
                                        <p:tgtEl>
                                          <p:spTgt spid="10243"/>
                                        </p:tgtEl>
                                        <p:attrNameLst>
                                          <p:attrName>ppt_x</p:attrName>
                                        </p:attrNameLst>
                                      </p:cBhvr>
                                      <p:tavLst>
                                        <p:tav tm="0">
                                          <p:val>
                                            <p:strVal val="#ppt_x"/>
                                          </p:val>
                                        </p:tav>
                                        <p:tav tm="100000">
                                          <p:val>
                                            <p:strVal val="#ppt_x"/>
                                          </p:val>
                                        </p:tav>
                                      </p:tavLst>
                                    </p:anim>
                                    <p:anim calcmode="lin" valueType="num">
                                      <p:cBhvr additive="base">
                                        <p:cTn id="60" dur="500" fill="hold"/>
                                        <p:tgtEl>
                                          <p:spTgt spid="102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71" grpId="0"/>
      <p:bldP spid="114" grpId="0"/>
      <p:bldP spid="115" grpId="0" animBg="1"/>
      <p:bldP spid="117" grpId="0" animBg="1"/>
      <p:bldP spid="118" grpId="0"/>
      <p:bldP spid="29"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5591340" y="28581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a:cxnSpLocks/>
          </p:cNvCxnSpPr>
          <p:nvPr/>
        </p:nvCxnSpPr>
        <p:spPr>
          <a:xfrm>
            <a:off x="6103951" y="38181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ECB40A-4838-47F9-98B6-1E5FF74A5251}"/>
              </a:ext>
            </a:extLst>
          </p:cNvPr>
          <p:cNvSpPr/>
          <p:nvPr/>
        </p:nvSpPr>
        <p:spPr>
          <a:xfrm>
            <a:off x="5719024" y="29857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TextBox 70">
            <a:extLst>
              <a:ext uri="{FF2B5EF4-FFF2-40B4-BE49-F238E27FC236}">
                <a16:creationId xmlns:a16="http://schemas.microsoft.com/office/drawing/2014/main" id="{ABE3D059-B595-414F-981D-6E43EAF82DC6}"/>
              </a:ext>
            </a:extLst>
          </p:cNvPr>
          <p:cNvSpPr txBox="1"/>
          <p:nvPr/>
        </p:nvSpPr>
        <p:spPr>
          <a:xfrm>
            <a:off x="7293244" y="2978863"/>
            <a:ext cx="3516104" cy="430887"/>
          </a:xfrm>
          <a:prstGeom prst="rect">
            <a:avLst/>
          </a:prstGeom>
          <a:noFill/>
        </p:spPr>
        <p:txBody>
          <a:bodyPr wrap="square" rtlCol="0">
            <a:spAutoFit/>
          </a:bodyPr>
          <a:lstStyle/>
          <a:p>
            <a:pPr algn="ctr"/>
            <a:r>
              <a:rPr lang="vi-VN" sz="2200" b="1" dirty="0">
                <a:solidFill>
                  <a:schemeClr val="bg1">
                    <a:lumMod val="95000"/>
                  </a:schemeClr>
                </a:solidFill>
                <a:latin typeface="+mj-lt"/>
              </a:rPr>
              <a:t>Giải pháp</a:t>
            </a:r>
            <a:endParaRPr lang="en-US" sz="2200" b="1" dirty="0">
              <a:solidFill>
                <a:schemeClr val="bg1">
                  <a:lumMod val="95000"/>
                </a:schemeClr>
              </a:solidFill>
              <a:latin typeface="+mj-lt"/>
            </a:endParaRPr>
          </a:p>
        </p:txBody>
      </p:sp>
      <p:sp>
        <p:nvSpPr>
          <p:cNvPr id="114" name="TextBox 113">
            <a:extLst>
              <a:ext uri="{FF2B5EF4-FFF2-40B4-BE49-F238E27FC236}">
                <a16:creationId xmlns:a16="http://schemas.microsoft.com/office/drawing/2014/main" id="{8294445F-D448-40F3-8F2A-FF2A29D292AC}"/>
              </a:ext>
            </a:extLst>
          </p:cNvPr>
          <p:cNvSpPr txBox="1"/>
          <p:nvPr/>
        </p:nvSpPr>
        <p:spPr>
          <a:xfrm>
            <a:off x="5822698" y="3009641"/>
            <a:ext cx="562506" cy="707886"/>
          </a:xfrm>
          <a:prstGeom prst="rect">
            <a:avLst/>
          </a:prstGeom>
          <a:noFill/>
        </p:spPr>
        <p:txBody>
          <a:bodyPr wrap="square" rtlCol="0">
            <a:spAutoFit/>
          </a:bodyPr>
          <a:lstStyle/>
          <a:p>
            <a:pPr algn="ctr"/>
            <a:r>
              <a:rPr lang="vi-VN" sz="4000" b="1" dirty="0">
                <a:solidFill>
                  <a:schemeClr val="bg1">
                    <a:lumMod val="95000"/>
                  </a:schemeClr>
                </a:solidFill>
                <a:latin typeface="+mj-lt"/>
              </a:rPr>
              <a:t>6</a:t>
            </a:r>
            <a:endParaRPr lang="en-US" sz="4000" b="1" dirty="0">
              <a:solidFill>
                <a:schemeClr val="bg1">
                  <a:lumMod val="95000"/>
                </a:schemeClr>
              </a:solidFill>
              <a:latin typeface="+mj-lt"/>
            </a:endParaRPr>
          </a:p>
        </p:txBody>
      </p:sp>
      <p:sp>
        <p:nvSpPr>
          <p:cNvPr id="115" name="Oval 114">
            <a:extLst>
              <a:ext uri="{FF2B5EF4-FFF2-40B4-BE49-F238E27FC236}">
                <a16:creationId xmlns:a16="http://schemas.microsoft.com/office/drawing/2014/main" id="{0B137645-EFCA-46AE-9957-E8CD92BC8BBB}"/>
              </a:ext>
            </a:extLst>
          </p:cNvPr>
          <p:cNvSpPr/>
          <p:nvPr/>
        </p:nvSpPr>
        <p:spPr>
          <a:xfrm>
            <a:off x="5591340" y="48554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10B2A4A5-7B5B-4600-8B9C-202891C8CAD6}"/>
              </a:ext>
            </a:extLst>
          </p:cNvPr>
          <p:cNvCxnSpPr>
            <a:cxnSpLocks/>
          </p:cNvCxnSpPr>
          <p:nvPr/>
        </p:nvCxnSpPr>
        <p:spPr>
          <a:xfrm>
            <a:off x="6103951" y="58154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D8C657C-DA5D-4CCD-81EA-DE73E10F4FBD}"/>
              </a:ext>
            </a:extLst>
          </p:cNvPr>
          <p:cNvSpPr/>
          <p:nvPr/>
        </p:nvSpPr>
        <p:spPr>
          <a:xfrm>
            <a:off x="5719024" y="49830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TextBox 117">
            <a:extLst>
              <a:ext uri="{FF2B5EF4-FFF2-40B4-BE49-F238E27FC236}">
                <a16:creationId xmlns:a16="http://schemas.microsoft.com/office/drawing/2014/main" id="{E5B8AF58-5ECD-47EA-AA83-B442D7826F81}"/>
              </a:ext>
            </a:extLst>
          </p:cNvPr>
          <p:cNvSpPr txBox="1"/>
          <p:nvPr/>
        </p:nvSpPr>
        <p:spPr>
          <a:xfrm>
            <a:off x="5822698" y="5006941"/>
            <a:ext cx="562506" cy="707886"/>
          </a:xfrm>
          <a:prstGeom prst="rect">
            <a:avLst/>
          </a:prstGeom>
          <a:noFill/>
        </p:spPr>
        <p:txBody>
          <a:bodyPr wrap="square" rtlCol="0">
            <a:spAutoFit/>
          </a:bodyPr>
          <a:lstStyle/>
          <a:p>
            <a:pPr algn="ctr"/>
            <a:r>
              <a:rPr lang="vi-VN" sz="4000" b="1" dirty="0">
                <a:solidFill>
                  <a:schemeClr val="bg1">
                    <a:lumMod val="95000"/>
                  </a:schemeClr>
                </a:solidFill>
                <a:latin typeface="+mj-lt"/>
              </a:rPr>
              <a:t>7</a:t>
            </a:r>
            <a:endParaRPr lang="en-US" sz="4000" b="1" dirty="0">
              <a:solidFill>
                <a:schemeClr val="bg1">
                  <a:lumMod val="95000"/>
                </a:schemeClr>
              </a:solidFill>
              <a:latin typeface="+mj-lt"/>
            </a:endParaRPr>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3065763" y="421197"/>
            <a:ext cx="6638882" cy="784830"/>
          </a:xfrm>
          <a:prstGeom prst="rect">
            <a:avLst/>
          </a:prstGeom>
          <a:noFill/>
        </p:spPr>
        <p:txBody>
          <a:bodyPr wrap="square" rtlCol="0">
            <a:spAutoFit/>
          </a:bodyPr>
          <a:lstStyle/>
          <a:p>
            <a:pPr algn="ctr"/>
            <a:r>
              <a:rPr lang="en-US" sz="4500" b="1">
                <a:solidFill>
                  <a:schemeClr val="bg1">
                    <a:lumMod val="95000"/>
                  </a:schemeClr>
                </a:solidFill>
                <a:latin typeface="+mj-lt"/>
              </a:rPr>
              <a:t>OPEN LIBRARY</a:t>
            </a:r>
            <a:endParaRPr lang="en-US" sz="4500" b="1" dirty="0">
              <a:solidFill>
                <a:schemeClr val="bg1">
                  <a:lumMod val="95000"/>
                </a:schemeClr>
              </a:solidFill>
              <a:latin typeface="+mj-lt"/>
            </a:endParaRPr>
          </a:p>
        </p:txBody>
      </p:sp>
      <p:sp>
        <p:nvSpPr>
          <p:cNvPr id="26" name="TextBox 25">
            <a:extLst>
              <a:ext uri="{FF2B5EF4-FFF2-40B4-BE49-F238E27FC236}">
                <a16:creationId xmlns:a16="http://schemas.microsoft.com/office/drawing/2014/main" id="{58320C63-18AF-4069-B25C-D2DA88A64BAC}"/>
              </a:ext>
            </a:extLst>
          </p:cNvPr>
          <p:cNvSpPr txBox="1"/>
          <p:nvPr/>
        </p:nvSpPr>
        <p:spPr>
          <a:xfrm>
            <a:off x="1057519" y="2906858"/>
            <a:ext cx="4416590" cy="830997"/>
          </a:xfrm>
          <a:prstGeom prst="rect">
            <a:avLst/>
          </a:prstGeom>
          <a:noFill/>
        </p:spPr>
        <p:txBody>
          <a:bodyPr wrap="square" rtlCol="0">
            <a:spAutoFit/>
          </a:bodyPr>
          <a:lstStyle/>
          <a:p>
            <a:pPr marL="285750" indent="-285750" algn="ctr">
              <a:buFont typeface="Arial" pitchFamily="34" charset="0"/>
              <a:buChar char="•"/>
            </a:pPr>
            <a:r>
              <a:rPr lang="en-AU" sz="1600" b="1">
                <a:solidFill>
                  <a:schemeClr val="bg1">
                    <a:lumMod val="95000"/>
                  </a:schemeClr>
                </a:solidFill>
                <a:latin typeface="+mj-lt"/>
              </a:rPr>
              <a:t>Hiểu được vấn đề đó cũng như muốn đem lại những tiện ích và trải nhiệm tốt đến với các độc giả</a:t>
            </a:r>
            <a:endParaRPr lang="en-US" sz="1600" b="1" dirty="0">
              <a:solidFill>
                <a:schemeClr val="bg1">
                  <a:lumMod val="95000"/>
                </a:schemeClr>
              </a:solidFill>
              <a:latin typeface="+mj-lt"/>
            </a:endParaRPr>
          </a:p>
        </p:txBody>
      </p:sp>
      <p:sp>
        <p:nvSpPr>
          <p:cNvPr id="24" name="TextBox 23">
            <a:extLst>
              <a:ext uri="{FF2B5EF4-FFF2-40B4-BE49-F238E27FC236}">
                <a16:creationId xmlns:a16="http://schemas.microsoft.com/office/drawing/2014/main" id="{58320C63-18AF-4069-B25C-D2DA88A64BAC}"/>
              </a:ext>
            </a:extLst>
          </p:cNvPr>
          <p:cNvSpPr txBox="1"/>
          <p:nvPr/>
        </p:nvSpPr>
        <p:spPr>
          <a:xfrm>
            <a:off x="6833849" y="5006941"/>
            <a:ext cx="4897080" cy="1077218"/>
          </a:xfrm>
          <a:prstGeom prst="rect">
            <a:avLst/>
          </a:prstGeom>
          <a:noFill/>
        </p:spPr>
        <p:txBody>
          <a:bodyPr wrap="square" rtlCol="0">
            <a:spAutoFit/>
          </a:bodyPr>
          <a:lstStyle/>
          <a:p>
            <a:pPr marL="285750" indent="-285750" algn="ctr">
              <a:buFont typeface="Arial" pitchFamily="34" charset="0"/>
              <a:buChar char="•"/>
            </a:pPr>
            <a:r>
              <a:rPr lang="en-AU" sz="1600" b="1">
                <a:solidFill>
                  <a:schemeClr val="bg1">
                    <a:lumMod val="95000"/>
                  </a:schemeClr>
                </a:solidFill>
                <a:latin typeface="+mj-lt"/>
              </a:rPr>
              <a:t>Xây dựng và thực hiện đề tài: PHÁT TRIỂN PHẦN MỀM QUẢN LÝ THƯ VIỆN OPEN LIBRARY.</a:t>
            </a:r>
            <a:endParaRPr lang="en-US" sz="1600" b="1">
              <a:solidFill>
                <a:schemeClr val="bg1">
                  <a:lumMod val="95000"/>
                </a:schemeClr>
              </a:solidFill>
              <a:latin typeface="+mj-lt"/>
            </a:endParaRPr>
          </a:p>
          <a:p>
            <a:pPr marL="285750" indent="-285750" algn="ctr">
              <a:buFont typeface="Arial" pitchFamily="34" charset="0"/>
              <a:buChar char="•"/>
            </a:pPr>
            <a:endParaRPr lang="en-US" sz="1600" b="1" dirty="0">
              <a:solidFill>
                <a:schemeClr val="bg1">
                  <a:lumMod val="95000"/>
                </a:schemeClr>
              </a:solidFill>
              <a:latin typeface="+mj-lt"/>
            </a:endParaRPr>
          </a:p>
        </p:txBody>
      </p:sp>
    </p:spTree>
    <p:extLst>
      <p:ext uri="{BB962C8B-B14F-4D97-AF65-F5344CB8AC3E}">
        <p14:creationId xmlns:p14="http://schemas.microsoft.com/office/powerpoint/2010/main" val="64194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arn(inVertical)">
                                      <p:cBhvr>
                                        <p:cTn id="13" dur="500"/>
                                        <p:tgtEl>
                                          <p:spTgt spid="4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inVertical)">
                                      <p:cBhvr>
                                        <p:cTn id="16" dur="500"/>
                                        <p:tgtEl>
                                          <p:spTgt spid="4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barn(inVertical)">
                                      <p:cBhvr>
                                        <p:cTn id="19" dur="500"/>
                                        <p:tgtEl>
                                          <p:spTgt spid="1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ppt_x"/>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1000"/>
                                        <p:tgtEl>
                                          <p:spTgt spid="115"/>
                                        </p:tgtEl>
                                      </p:cBhvr>
                                    </p:animEffect>
                                    <p:anim calcmode="lin" valueType="num">
                                      <p:cBhvr>
                                        <p:cTn id="31" dur="1000" fill="hold"/>
                                        <p:tgtEl>
                                          <p:spTgt spid="115"/>
                                        </p:tgtEl>
                                        <p:attrNameLst>
                                          <p:attrName>ppt_x</p:attrName>
                                        </p:attrNameLst>
                                      </p:cBhvr>
                                      <p:tavLst>
                                        <p:tav tm="0">
                                          <p:val>
                                            <p:strVal val="#ppt_x"/>
                                          </p:val>
                                        </p:tav>
                                        <p:tav tm="100000">
                                          <p:val>
                                            <p:strVal val="#ppt_x"/>
                                          </p:val>
                                        </p:tav>
                                      </p:tavLst>
                                    </p:anim>
                                    <p:anim calcmode="lin" valueType="num">
                                      <p:cBhvr>
                                        <p:cTn id="32" dur="1000" fill="hold"/>
                                        <p:tgtEl>
                                          <p:spTgt spid="11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fade">
                                      <p:cBhvr>
                                        <p:cTn id="35" dur="1000"/>
                                        <p:tgtEl>
                                          <p:spTgt spid="117"/>
                                        </p:tgtEl>
                                      </p:cBhvr>
                                    </p:animEffect>
                                    <p:anim calcmode="lin" valueType="num">
                                      <p:cBhvr>
                                        <p:cTn id="36" dur="1000" fill="hold"/>
                                        <p:tgtEl>
                                          <p:spTgt spid="117"/>
                                        </p:tgtEl>
                                        <p:attrNameLst>
                                          <p:attrName>ppt_x</p:attrName>
                                        </p:attrNameLst>
                                      </p:cBhvr>
                                      <p:tavLst>
                                        <p:tav tm="0">
                                          <p:val>
                                            <p:strVal val="#ppt_x"/>
                                          </p:val>
                                        </p:tav>
                                        <p:tav tm="100000">
                                          <p:val>
                                            <p:strVal val="#ppt_x"/>
                                          </p:val>
                                        </p:tav>
                                      </p:tavLst>
                                    </p:anim>
                                    <p:anim calcmode="lin" valueType="num">
                                      <p:cBhvr>
                                        <p:cTn id="37" dur="1000" fill="hold"/>
                                        <p:tgtEl>
                                          <p:spTgt spid="11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fade">
                                      <p:cBhvr>
                                        <p:cTn id="40" dur="1000"/>
                                        <p:tgtEl>
                                          <p:spTgt spid="118"/>
                                        </p:tgtEl>
                                      </p:cBhvr>
                                    </p:animEffect>
                                    <p:anim calcmode="lin" valueType="num">
                                      <p:cBhvr>
                                        <p:cTn id="41" dur="1000" fill="hold"/>
                                        <p:tgtEl>
                                          <p:spTgt spid="118"/>
                                        </p:tgtEl>
                                        <p:attrNameLst>
                                          <p:attrName>ppt_x</p:attrName>
                                        </p:attrNameLst>
                                      </p:cBhvr>
                                      <p:tavLst>
                                        <p:tav tm="0">
                                          <p:val>
                                            <p:strVal val="#ppt_x"/>
                                          </p:val>
                                        </p:tav>
                                        <p:tav tm="100000">
                                          <p:val>
                                            <p:strVal val="#ppt_x"/>
                                          </p:val>
                                        </p:tav>
                                      </p:tavLst>
                                    </p:anim>
                                    <p:anim calcmode="lin" valueType="num">
                                      <p:cBhvr>
                                        <p:cTn id="42"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71" grpId="0"/>
      <p:bldP spid="114" grpId="0"/>
      <p:bldP spid="115" grpId="0" animBg="1"/>
      <p:bldP spid="117" grpId="0" animBg="1"/>
      <p:bldP spid="118" grpId="0"/>
      <p:bldP spid="29" grpId="0"/>
      <p:bldP spid="26"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5591340" y="28581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a:cxnSpLocks/>
          </p:cNvCxnSpPr>
          <p:nvPr/>
        </p:nvCxnSpPr>
        <p:spPr>
          <a:xfrm>
            <a:off x="6103951" y="38181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ECB40A-4838-47F9-98B6-1E5FF74A5251}"/>
              </a:ext>
            </a:extLst>
          </p:cNvPr>
          <p:cNvSpPr/>
          <p:nvPr/>
        </p:nvSpPr>
        <p:spPr>
          <a:xfrm>
            <a:off x="5719024" y="29857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TextBox 70">
            <a:extLst>
              <a:ext uri="{FF2B5EF4-FFF2-40B4-BE49-F238E27FC236}">
                <a16:creationId xmlns:a16="http://schemas.microsoft.com/office/drawing/2014/main" id="{ABE3D059-B595-414F-981D-6E43EAF82DC6}"/>
              </a:ext>
            </a:extLst>
          </p:cNvPr>
          <p:cNvSpPr txBox="1"/>
          <p:nvPr/>
        </p:nvSpPr>
        <p:spPr>
          <a:xfrm>
            <a:off x="7293244" y="2978863"/>
            <a:ext cx="3516104" cy="430887"/>
          </a:xfrm>
          <a:prstGeom prst="rect">
            <a:avLst/>
          </a:prstGeom>
          <a:noFill/>
        </p:spPr>
        <p:txBody>
          <a:bodyPr wrap="square" rtlCol="0">
            <a:spAutoFit/>
          </a:bodyPr>
          <a:lstStyle/>
          <a:p>
            <a:pPr algn="ctr"/>
            <a:r>
              <a:rPr lang="en-US" sz="2200" b="1">
                <a:solidFill>
                  <a:schemeClr val="bg1">
                    <a:lumMod val="95000"/>
                  </a:schemeClr>
                </a:solidFill>
                <a:latin typeface="+mj-lt"/>
              </a:rPr>
              <a:t>Mô tả yêu cầu </a:t>
            </a:r>
            <a:endParaRPr lang="en-US" sz="2200" b="1" dirty="0">
              <a:solidFill>
                <a:schemeClr val="bg1">
                  <a:lumMod val="95000"/>
                </a:schemeClr>
              </a:solidFill>
              <a:latin typeface="+mj-lt"/>
            </a:endParaRPr>
          </a:p>
        </p:txBody>
      </p:sp>
      <p:sp>
        <p:nvSpPr>
          <p:cNvPr id="114" name="TextBox 113">
            <a:extLst>
              <a:ext uri="{FF2B5EF4-FFF2-40B4-BE49-F238E27FC236}">
                <a16:creationId xmlns:a16="http://schemas.microsoft.com/office/drawing/2014/main" id="{8294445F-D448-40F3-8F2A-FF2A29D292AC}"/>
              </a:ext>
            </a:extLst>
          </p:cNvPr>
          <p:cNvSpPr txBox="1"/>
          <p:nvPr/>
        </p:nvSpPr>
        <p:spPr>
          <a:xfrm>
            <a:off x="5822698" y="3009641"/>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1</a:t>
            </a:r>
          </a:p>
        </p:txBody>
      </p:sp>
      <p:sp>
        <p:nvSpPr>
          <p:cNvPr id="115" name="Oval 114">
            <a:extLst>
              <a:ext uri="{FF2B5EF4-FFF2-40B4-BE49-F238E27FC236}">
                <a16:creationId xmlns:a16="http://schemas.microsoft.com/office/drawing/2014/main" id="{0B137645-EFCA-46AE-9957-E8CD92BC8BBB}"/>
              </a:ext>
            </a:extLst>
          </p:cNvPr>
          <p:cNvSpPr/>
          <p:nvPr/>
        </p:nvSpPr>
        <p:spPr>
          <a:xfrm>
            <a:off x="5591340" y="48554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10B2A4A5-7B5B-4600-8B9C-202891C8CAD6}"/>
              </a:ext>
            </a:extLst>
          </p:cNvPr>
          <p:cNvCxnSpPr>
            <a:cxnSpLocks/>
          </p:cNvCxnSpPr>
          <p:nvPr/>
        </p:nvCxnSpPr>
        <p:spPr>
          <a:xfrm>
            <a:off x="6103951" y="58154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D8C657C-DA5D-4CCD-81EA-DE73E10F4FBD}"/>
              </a:ext>
            </a:extLst>
          </p:cNvPr>
          <p:cNvSpPr/>
          <p:nvPr/>
        </p:nvSpPr>
        <p:spPr>
          <a:xfrm>
            <a:off x="5719024" y="49830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TextBox 117">
            <a:extLst>
              <a:ext uri="{FF2B5EF4-FFF2-40B4-BE49-F238E27FC236}">
                <a16:creationId xmlns:a16="http://schemas.microsoft.com/office/drawing/2014/main" id="{E5B8AF58-5ECD-47EA-AA83-B442D7826F81}"/>
              </a:ext>
            </a:extLst>
          </p:cNvPr>
          <p:cNvSpPr txBox="1"/>
          <p:nvPr/>
        </p:nvSpPr>
        <p:spPr>
          <a:xfrm>
            <a:off x="5822698" y="5006941"/>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2</a:t>
            </a:r>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3065763" y="421197"/>
            <a:ext cx="6638882" cy="784830"/>
          </a:xfrm>
          <a:prstGeom prst="rect">
            <a:avLst/>
          </a:prstGeom>
          <a:noFill/>
        </p:spPr>
        <p:txBody>
          <a:bodyPr wrap="square" rtlCol="0">
            <a:spAutoFit/>
          </a:bodyPr>
          <a:lstStyle/>
          <a:p>
            <a:pPr algn="ctr"/>
            <a:r>
              <a:rPr lang="en-US" sz="4500" b="1">
                <a:solidFill>
                  <a:schemeClr val="bg1">
                    <a:lumMod val="95000"/>
                  </a:schemeClr>
                </a:solidFill>
                <a:latin typeface="+mj-lt"/>
              </a:rPr>
              <a:t>MÔ TẢ YÊU CẦU</a:t>
            </a:r>
            <a:endParaRPr lang="en-US" sz="4500" b="1" dirty="0">
              <a:solidFill>
                <a:schemeClr val="bg1">
                  <a:lumMod val="95000"/>
                </a:schemeClr>
              </a:solidFill>
              <a:latin typeface="+mj-lt"/>
            </a:endParaRPr>
          </a:p>
        </p:txBody>
      </p:sp>
      <p:sp>
        <p:nvSpPr>
          <p:cNvPr id="26" name="TextBox 25">
            <a:extLst>
              <a:ext uri="{FF2B5EF4-FFF2-40B4-BE49-F238E27FC236}">
                <a16:creationId xmlns:a16="http://schemas.microsoft.com/office/drawing/2014/main" id="{58320C63-18AF-4069-B25C-D2DA88A64BAC}"/>
              </a:ext>
            </a:extLst>
          </p:cNvPr>
          <p:cNvSpPr txBox="1"/>
          <p:nvPr/>
        </p:nvSpPr>
        <p:spPr>
          <a:xfrm>
            <a:off x="1057519" y="2906858"/>
            <a:ext cx="4416590" cy="1323439"/>
          </a:xfrm>
          <a:prstGeom prst="rect">
            <a:avLst/>
          </a:prstGeom>
          <a:noFill/>
        </p:spPr>
        <p:txBody>
          <a:bodyPr wrap="square" rtlCol="0">
            <a:spAutoFit/>
          </a:bodyPr>
          <a:lstStyle/>
          <a:p>
            <a:pPr marL="285750" indent="-285750" algn="ctr">
              <a:buFont typeface="Arial" pitchFamily="34" charset="0"/>
              <a:buChar char="•"/>
            </a:pPr>
            <a:r>
              <a:rPr lang="nl-NL" sz="1600" b="1">
                <a:solidFill>
                  <a:schemeClr val="bg1">
                    <a:lumMod val="95000"/>
                  </a:schemeClr>
                </a:solidFill>
                <a:latin typeface="+mj-lt"/>
              </a:rPr>
              <a:t>Độc giả lên trên website để tìm kiếm sách mà mình muốn mượn</a:t>
            </a:r>
          </a:p>
          <a:p>
            <a:pPr marL="285750" indent="-285750" algn="ctr">
              <a:buFont typeface="Arial" pitchFamily="34" charset="0"/>
              <a:buChar char="•"/>
            </a:pPr>
            <a:r>
              <a:rPr lang="nl-NL" sz="1600" b="1">
                <a:solidFill>
                  <a:schemeClr val="bg1">
                    <a:lumMod val="95000"/>
                  </a:schemeClr>
                </a:solidFill>
                <a:latin typeface="+mj-lt"/>
              </a:rPr>
              <a:t>Độc giả có thể đánh giá và bình luận về cuốn sách, cũng như xem các đánh giá của các độc giả khác</a:t>
            </a:r>
            <a:endParaRPr lang="en-US" sz="1600" b="1" dirty="0">
              <a:solidFill>
                <a:schemeClr val="bg1">
                  <a:lumMod val="95000"/>
                </a:schemeClr>
              </a:solidFill>
              <a:latin typeface="+mj-lt"/>
            </a:endParaRPr>
          </a:p>
        </p:txBody>
      </p:sp>
      <p:sp>
        <p:nvSpPr>
          <p:cNvPr id="24" name="TextBox 23">
            <a:extLst>
              <a:ext uri="{FF2B5EF4-FFF2-40B4-BE49-F238E27FC236}">
                <a16:creationId xmlns:a16="http://schemas.microsoft.com/office/drawing/2014/main" id="{58320C63-18AF-4069-B25C-D2DA88A64BAC}"/>
              </a:ext>
            </a:extLst>
          </p:cNvPr>
          <p:cNvSpPr txBox="1"/>
          <p:nvPr/>
        </p:nvSpPr>
        <p:spPr>
          <a:xfrm>
            <a:off x="6833849" y="5006941"/>
            <a:ext cx="4897080" cy="1323439"/>
          </a:xfrm>
          <a:prstGeom prst="rect">
            <a:avLst/>
          </a:prstGeom>
          <a:noFill/>
        </p:spPr>
        <p:txBody>
          <a:bodyPr wrap="square" rtlCol="0">
            <a:spAutoFit/>
          </a:bodyPr>
          <a:lstStyle/>
          <a:p>
            <a:pPr marL="285750" lvl="0" indent="-285750" algn="ctr">
              <a:buFont typeface="Arial" pitchFamily="34" charset="0"/>
              <a:buChar char="•"/>
            </a:pPr>
            <a:r>
              <a:rPr lang="nl-NL" sz="1600" b="1">
                <a:solidFill>
                  <a:schemeClr val="bg1">
                    <a:lumMod val="95000"/>
                  </a:schemeClr>
                </a:solidFill>
                <a:latin typeface="+mj-lt"/>
              </a:rPr>
              <a:t>Nếu không tìm được cuốn sách mình mong muốn độc giả có thể gửi yêu cầu nhập thêm cuốn sách tới cho thư viện.</a:t>
            </a:r>
            <a:endParaRPr lang="en-US" sz="1600" b="1">
              <a:solidFill>
                <a:schemeClr val="bg1">
                  <a:lumMod val="95000"/>
                </a:schemeClr>
              </a:solidFill>
              <a:latin typeface="+mj-lt"/>
            </a:endParaRPr>
          </a:p>
          <a:p>
            <a:pPr marL="285750" indent="-285750" algn="ctr">
              <a:buFont typeface="Arial" pitchFamily="34" charset="0"/>
              <a:buChar char="•"/>
            </a:pPr>
            <a:endParaRPr lang="en-US" sz="1600" b="1">
              <a:solidFill>
                <a:schemeClr val="bg1">
                  <a:lumMod val="95000"/>
                </a:schemeClr>
              </a:solidFill>
              <a:latin typeface="+mj-lt"/>
            </a:endParaRPr>
          </a:p>
          <a:p>
            <a:pPr marL="285750" indent="-285750" algn="ctr">
              <a:buFont typeface="Arial" pitchFamily="34" charset="0"/>
              <a:buChar char="•"/>
            </a:pPr>
            <a:endParaRPr lang="en-US" sz="1600" b="1" dirty="0">
              <a:solidFill>
                <a:schemeClr val="bg1">
                  <a:lumMod val="95000"/>
                </a:schemeClr>
              </a:solidFill>
              <a:latin typeface="+mj-lt"/>
            </a:endParaRPr>
          </a:p>
        </p:txBody>
      </p:sp>
    </p:spTree>
    <p:extLst>
      <p:ext uri="{BB962C8B-B14F-4D97-AF65-F5344CB8AC3E}">
        <p14:creationId xmlns:p14="http://schemas.microsoft.com/office/powerpoint/2010/main" val="2348479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arn(inVertical)">
                                      <p:cBhvr>
                                        <p:cTn id="13" dur="500"/>
                                        <p:tgtEl>
                                          <p:spTgt spid="4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inVertical)">
                                      <p:cBhvr>
                                        <p:cTn id="16" dur="500"/>
                                        <p:tgtEl>
                                          <p:spTgt spid="4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barn(inVertical)">
                                      <p:cBhvr>
                                        <p:cTn id="19" dur="500"/>
                                        <p:tgtEl>
                                          <p:spTgt spid="1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ppt_x"/>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1000"/>
                                        <p:tgtEl>
                                          <p:spTgt spid="115"/>
                                        </p:tgtEl>
                                      </p:cBhvr>
                                    </p:animEffect>
                                    <p:anim calcmode="lin" valueType="num">
                                      <p:cBhvr>
                                        <p:cTn id="31" dur="1000" fill="hold"/>
                                        <p:tgtEl>
                                          <p:spTgt spid="115"/>
                                        </p:tgtEl>
                                        <p:attrNameLst>
                                          <p:attrName>ppt_x</p:attrName>
                                        </p:attrNameLst>
                                      </p:cBhvr>
                                      <p:tavLst>
                                        <p:tav tm="0">
                                          <p:val>
                                            <p:strVal val="#ppt_x"/>
                                          </p:val>
                                        </p:tav>
                                        <p:tav tm="100000">
                                          <p:val>
                                            <p:strVal val="#ppt_x"/>
                                          </p:val>
                                        </p:tav>
                                      </p:tavLst>
                                    </p:anim>
                                    <p:anim calcmode="lin" valueType="num">
                                      <p:cBhvr>
                                        <p:cTn id="32" dur="1000" fill="hold"/>
                                        <p:tgtEl>
                                          <p:spTgt spid="11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fade">
                                      <p:cBhvr>
                                        <p:cTn id="35" dur="1000"/>
                                        <p:tgtEl>
                                          <p:spTgt spid="117"/>
                                        </p:tgtEl>
                                      </p:cBhvr>
                                    </p:animEffect>
                                    <p:anim calcmode="lin" valueType="num">
                                      <p:cBhvr>
                                        <p:cTn id="36" dur="1000" fill="hold"/>
                                        <p:tgtEl>
                                          <p:spTgt spid="117"/>
                                        </p:tgtEl>
                                        <p:attrNameLst>
                                          <p:attrName>ppt_x</p:attrName>
                                        </p:attrNameLst>
                                      </p:cBhvr>
                                      <p:tavLst>
                                        <p:tav tm="0">
                                          <p:val>
                                            <p:strVal val="#ppt_x"/>
                                          </p:val>
                                        </p:tav>
                                        <p:tav tm="100000">
                                          <p:val>
                                            <p:strVal val="#ppt_x"/>
                                          </p:val>
                                        </p:tav>
                                      </p:tavLst>
                                    </p:anim>
                                    <p:anim calcmode="lin" valueType="num">
                                      <p:cBhvr>
                                        <p:cTn id="37" dur="1000" fill="hold"/>
                                        <p:tgtEl>
                                          <p:spTgt spid="11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fade">
                                      <p:cBhvr>
                                        <p:cTn id="40" dur="1000"/>
                                        <p:tgtEl>
                                          <p:spTgt spid="118"/>
                                        </p:tgtEl>
                                      </p:cBhvr>
                                    </p:animEffect>
                                    <p:anim calcmode="lin" valueType="num">
                                      <p:cBhvr>
                                        <p:cTn id="41" dur="1000" fill="hold"/>
                                        <p:tgtEl>
                                          <p:spTgt spid="118"/>
                                        </p:tgtEl>
                                        <p:attrNameLst>
                                          <p:attrName>ppt_x</p:attrName>
                                        </p:attrNameLst>
                                      </p:cBhvr>
                                      <p:tavLst>
                                        <p:tav tm="0">
                                          <p:val>
                                            <p:strVal val="#ppt_x"/>
                                          </p:val>
                                        </p:tav>
                                        <p:tav tm="100000">
                                          <p:val>
                                            <p:strVal val="#ppt_x"/>
                                          </p:val>
                                        </p:tav>
                                      </p:tavLst>
                                    </p:anim>
                                    <p:anim calcmode="lin" valueType="num">
                                      <p:cBhvr>
                                        <p:cTn id="42"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71" grpId="0"/>
      <p:bldP spid="114" grpId="0"/>
      <p:bldP spid="115" grpId="0" animBg="1"/>
      <p:bldP spid="117" grpId="0" animBg="1"/>
      <p:bldP spid="118" grpId="0"/>
      <p:bldP spid="29" grpId="0"/>
      <p:bldP spid="26"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5591340" y="28581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a:cxnSpLocks/>
          </p:cNvCxnSpPr>
          <p:nvPr/>
        </p:nvCxnSpPr>
        <p:spPr>
          <a:xfrm>
            <a:off x="6103951" y="38181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ECB40A-4838-47F9-98B6-1E5FF74A5251}"/>
              </a:ext>
            </a:extLst>
          </p:cNvPr>
          <p:cNvSpPr/>
          <p:nvPr/>
        </p:nvSpPr>
        <p:spPr>
          <a:xfrm>
            <a:off x="5719024" y="29857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TextBox 70">
            <a:extLst>
              <a:ext uri="{FF2B5EF4-FFF2-40B4-BE49-F238E27FC236}">
                <a16:creationId xmlns:a16="http://schemas.microsoft.com/office/drawing/2014/main" id="{ABE3D059-B595-414F-981D-6E43EAF82DC6}"/>
              </a:ext>
            </a:extLst>
          </p:cNvPr>
          <p:cNvSpPr txBox="1"/>
          <p:nvPr/>
        </p:nvSpPr>
        <p:spPr>
          <a:xfrm>
            <a:off x="7293244" y="2978863"/>
            <a:ext cx="3516104" cy="430887"/>
          </a:xfrm>
          <a:prstGeom prst="rect">
            <a:avLst/>
          </a:prstGeom>
          <a:noFill/>
        </p:spPr>
        <p:txBody>
          <a:bodyPr wrap="square" rtlCol="0">
            <a:spAutoFit/>
          </a:bodyPr>
          <a:lstStyle/>
          <a:p>
            <a:pPr algn="ctr"/>
            <a:r>
              <a:rPr lang="en-US" sz="2200" b="1">
                <a:solidFill>
                  <a:schemeClr val="bg1">
                    <a:lumMod val="95000"/>
                  </a:schemeClr>
                </a:solidFill>
                <a:latin typeface="+mj-lt"/>
              </a:rPr>
              <a:t>Mô tả yêu cầu </a:t>
            </a:r>
            <a:endParaRPr lang="en-US" sz="2200" b="1" dirty="0">
              <a:solidFill>
                <a:schemeClr val="bg1">
                  <a:lumMod val="95000"/>
                </a:schemeClr>
              </a:solidFill>
              <a:latin typeface="+mj-lt"/>
            </a:endParaRPr>
          </a:p>
        </p:txBody>
      </p:sp>
      <p:sp>
        <p:nvSpPr>
          <p:cNvPr id="114" name="TextBox 113">
            <a:extLst>
              <a:ext uri="{FF2B5EF4-FFF2-40B4-BE49-F238E27FC236}">
                <a16:creationId xmlns:a16="http://schemas.microsoft.com/office/drawing/2014/main" id="{8294445F-D448-40F3-8F2A-FF2A29D292AC}"/>
              </a:ext>
            </a:extLst>
          </p:cNvPr>
          <p:cNvSpPr txBox="1"/>
          <p:nvPr/>
        </p:nvSpPr>
        <p:spPr>
          <a:xfrm>
            <a:off x="5822698" y="3009641"/>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3</a:t>
            </a:r>
          </a:p>
        </p:txBody>
      </p:sp>
      <p:sp>
        <p:nvSpPr>
          <p:cNvPr id="115" name="Oval 114">
            <a:extLst>
              <a:ext uri="{FF2B5EF4-FFF2-40B4-BE49-F238E27FC236}">
                <a16:creationId xmlns:a16="http://schemas.microsoft.com/office/drawing/2014/main" id="{0B137645-EFCA-46AE-9957-E8CD92BC8BBB}"/>
              </a:ext>
            </a:extLst>
          </p:cNvPr>
          <p:cNvSpPr/>
          <p:nvPr/>
        </p:nvSpPr>
        <p:spPr>
          <a:xfrm>
            <a:off x="5591340" y="48554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10B2A4A5-7B5B-4600-8B9C-202891C8CAD6}"/>
              </a:ext>
            </a:extLst>
          </p:cNvPr>
          <p:cNvCxnSpPr>
            <a:cxnSpLocks/>
          </p:cNvCxnSpPr>
          <p:nvPr/>
        </p:nvCxnSpPr>
        <p:spPr>
          <a:xfrm>
            <a:off x="6103951" y="58154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D8C657C-DA5D-4CCD-81EA-DE73E10F4FBD}"/>
              </a:ext>
            </a:extLst>
          </p:cNvPr>
          <p:cNvSpPr/>
          <p:nvPr/>
        </p:nvSpPr>
        <p:spPr>
          <a:xfrm>
            <a:off x="5719024" y="49830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TextBox 117">
            <a:extLst>
              <a:ext uri="{FF2B5EF4-FFF2-40B4-BE49-F238E27FC236}">
                <a16:creationId xmlns:a16="http://schemas.microsoft.com/office/drawing/2014/main" id="{E5B8AF58-5ECD-47EA-AA83-B442D7826F81}"/>
              </a:ext>
            </a:extLst>
          </p:cNvPr>
          <p:cNvSpPr txBox="1"/>
          <p:nvPr/>
        </p:nvSpPr>
        <p:spPr>
          <a:xfrm>
            <a:off x="5822698" y="5006941"/>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4</a:t>
            </a:r>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3065763" y="421197"/>
            <a:ext cx="6638882" cy="784830"/>
          </a:xfrm>
          <a:prstGeom prst="rect">
            <a:avLst/>
          </a:prstGeom>
          <a:noFill/>
        </p:spPr>
        <p:txBody>
          <a:bodyPr wrap="square" rtlCol="0">
            <a:spAutoFit/>
          </a:bodyPr>
          <a:lstStyle/>
          <a:p>
            <a:pPr algn="ctr"/>
            <a:r>
              <a:rPr lang="en-US" sz="4500" b="1">
                <a:solidFill>
                  <a:schemeClr val="bg1">
                    <a:lumMod val="95000"/>
                  </a:schemeClr>
                </a:solidFill>
                <a:latin typeface="+mj-lt"/>
              </a:rPr>
              <a:t>MÔ TẢ YÊU CẦU</a:t>
            </a:r>
            <a:endParaRPr lang="en-US" sz="4500" b="1" dirty="0">
              <a:solidFill>
                <a:schemeClr val="bg1">
                  <a:lumMod val="95000"/>
                </a:schemeClr>
              </a:solidFill>
              <a:latin typeface="+mj-lt"/>
            </a:endParaRPr>
          </a:p>
        </p:txBody>
      </p:sp>
      <p:sp>
        <p:nvSpPr>
          <p:cNvPr id="26" name="TextBox 25">
            <a:extLst>
              <a:ext uri="{FF2B5EF4-FFF2-40B4-BE49-F238E27FC236}">
                <a16:creationId xmlns:a16="http://schemas.microsoft.com/office/drawing/2014/main" id="{58320C63-18AF-4069-B25C-D2DA88A64BAC}"/>
              </a:ext>
            </a:extLst>
          </p:cNvPr>
          <p:cNvSpPr txBox="1"/>
          <p:nvPr/>
        </p:nvSpPr>
        <p:spPr>
          <a:xfrm>
            <a:off x="1057519" y="2906858"/>
            <a:ext cx="4416590" cy="1077218"/>
          </a:xfrm>
          <a:prstGeom prst="rect">
            <a:avLst/>
          </a:prstGeom>
          <a:noFill/>
        </p:spPr>
        <p:txBody>
          <a:bodyPr wrap="square" rtlCol="0">
            <a:spAutoFit/>
          </a:bodyPr>
          <a:lstStyle/>
          <a:p>
            <a:pPr marL="285750" indent="-285750" algn="ctr">
              <a:buFont typeface="Arial" pitchFamily="34" charset="0"/>
              <a:buChar char="•"/>
            </a:pPr>
            <a:r>
              <a:rPr lang="nl-NL" sz="1600" b="1">
                <a:solidFill>
                  <a:schemeClr val="bg1">
                    <a:lumMod val="95000"/>
                  </a:schemeClr>
                </a:solidFill>
                <a:latin typeface="+mj-lt"/>
              </a:rPr>
              <a:t>Người quản lý tại thư viện (thủ thư) sẽ có được danh sách các yêu cầu đặt sách online của độc giả từ dó chuẩn bị trước sách cho độc giả</a:t>
            </a:r>
            <a:endParaRPr lang="en-US" sz="1600" b="1" dirty="0">
              <a:solidFill>
                <a:schemeClr val="bg1">
                  <a:lumMod val="95000"/>
                </a:schemeClr>
              </a:solidFill>
              <a:latin typeface="+mj-lt"/>
            </a:endParaRPr>
          </a:p>
        </p:txBody>
      </p:sp>
      <p:sp>
        <p:nvSpPr>
          <p:cNvPr id="24" name="TextBox 23">
            <a:extLst>
              <a:ext uri="{FF2B5EF4-FFF2-40B4-BE49-F238E27FC236}">
                <a16:creationId xmlns:a16="http://schemas.microsoft.com/office/drawing/2014/main" id="{58320C63-18AF-4069-B25C-D2DA88A64BAC}"/>
              </a:ext>
            </a:extLst>
          </p:cNvPr>
          <p:cNvSpPr txBox="1"/>
          <p:nvPr/>
        </p:nvSpPr>
        <p:spPr>
          <a:xfrm>
            <a:off x="6833849" y="5006941"/>
            <a:ext cx="4897080" cy="1569660"/>
          </a:xfrm>
          <a:prstGeom prst="rect">
            <a:avLst/>
          </a:prstGeom>
          <a:noFill/>
        </p:spPr>
        <p:txBody>
          <a:bodyPr wrap="square" rtlCol="0">
            <a:spAutoFit/>
          </a:bodyPr>
          <a:lstStyle/>
          <a:p>
            <a:pPr marL="285750" lvl="0" indent="-285750" algn="ctr">
              <a:buFont typeface="Arial" pitchFamily="34" charset="0"/>
              <a:buChar char="•"/>
            </a:pPr>
            <a:r>
              <a:rPr lang="nl-NL" sz="1600" b="1">
                <a:solidFill>
                  <a:schemeClr val="bg1">
                    <a:lumMod val="95000"/>
                  </a:schemeClr>
                </a:solidFill>
                <a:latin typeface="+mj-lt"/>
              </a:rPr>
              <a:t>Thủ thư làm thủ tục đăng ký mượn sách cho độc giả (dối với độc giả đã dặt online và cả độc giả chưa đặt online) và làm thủ tục trả sách cho độc giả</a:t>
            </a:r>
            <a:endParaRPr lang="en-US" sz="1600" b="1">
              <a:solidFill>
                <a:schemeClr val="bg1">
                  <a:lumMod val="95000"/>
                </a:schemeClr>
              </a:solidFill>
              <a:latin typeface="+mj-lt"/>
            </a:endParaRPr>
          </a:p>
          <a:p>
            <a:pPr marL="285750" indent="-285750" algn="ctr">
              <a:buFont typeface="Arial" pitchFamily="34" charset="0"/>
              <a:buChar char="•"/>
            </a:pPr>
            <a:endParaRPr lang="en-US" sz="1600" b="1">
              <a:solidFill>
                <a:schemeClr val="bg1">
                  <a:lumMod val="95000"/>
                </a:schemeClr>
              </a:solidFill>
              <a:latin typeface="+mj-lt"/>
            </a:endParaRPr>
          </a:p>
          <a:p>
            <a:pPr marL="285750" indent="-285750" algn="ctr">
              <a:buFont typeface="Arial" pitchFamily="34" charset="0"/>
              <a:buChar char="•"/>
            </a:pPr>
            <a:endParaRPr lang="en-US" sz="1600" b="1" dirty="0">
              <a:solidFill>
                <a:schemeClr val="bg1">
                  <a:lumMod val="95000"/>
                </a:schemeClr>
              </a:solidFill>
              <a:latin typeface="+mj-lt"/>
            </a:endParaRPr>
          </a:p>
        </p:txBody>
      </p:sp>
    </p:spTree>
    <p:extLst>
      <p:ext uri="{BB962C8B-B14F-4D97-AF65-F5344CB8AC3E}">
        <p14:creationId xmlns:p14="http://schemas.microsoft.com/office/powerpoint/2010/main" val="1113681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arn(inVertical)">
                                      <p:cBhvr>
                                        <p:cTn id="13" dur="500"/>
                                        <p:tgtEl>
                                          <p:spTgt spid="4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inVertical)">
                                      <p:cBhvr>
                                        <p:cTn id="16" dur="500"/>
                                        <p:tgtEl>
                                          <p:spTgt spid="4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barn(inVertical)">
                                      <p:cBhvr>
                                        <p:cTn id="19" dur="500"/>
                                        <p:tgtEl>
                                          <p:spTgt spid="1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ppt_x"/>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1000"/>
                                        <p:tgtEl>
                                          <p:spTgt spid="115"/>
                                        </p:tgtEl>
                                      </p:cBhvr>
                                    </p:animEffect>
                                    <p:anim calcmode="lin" valueType="num">
                                      <p:cBhvr>
                                        <p:cTn id="31" dur="1000" fill="hold"/>
                                        <p:tgtEl>
                                          <p:spTgt spid="115"/>
                                        </p:tgtEl>
                                        <p:attrNameLst>
                                          <p:attrName>ppt_x</p:attrName>
                                        </p:attrNameLst>
                                      </p:cBhvr>
                                      <p:tavLst>
                                        <p:tav tm="0">
                                          <p:val>
                                            <p:strVal val="#ppt_x"/>
                                          </p:val>
                                        </p:tav>
                                        <p:tav tm="100000">
                                          <p:val>
                                            <p:strVal val="#ppt_x"/>
                                          </p:val>
                                        </p:tav>
                                      </p:tavLst>
                                    </p:anim>
                                    <p:anim calcmode="lin" valueType="num">
                                      <p:cBhvr>
                                        <p:cTn id="32" dur="1000" fill="hold"/>
                                        <p:tgtEl>
                                          <p:spTgt spid="11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fade">
                                      <p:cBhvr>
                                        <p:cTn id="35" dur="1000"/>
                                        <p:tgtEl>
                                          <p:spTgt spid="117"/>
                                        </p:tgtEl>
                                      </p:cBhvr>
                                    </p:animEffect>
                                    <p:anim calcmode="lin" valueType="num">
                                      <p:cBhvr>
                                        <p:cTn id="36" dur="1000" fill="hold"/>
                                        <p:tgtEl>
                                          <p:spTgt spid="117"/>
                                        </p:tgtEl>
                                        <p:attrNameLst>
                                          <p:attrName>ppt_x</p:attrName>
                                        </p:attrNameLst>
                                      </p:cBhvr>
                                      <p:tavLst>
                                        <p:tav tm="0">
                                          <p:val>
                                            <p:strVal val="#ppt_x"/>
                                          </p:val>
                                        </p:tav>
                                        <p:tav tm="100000">
                                          <p:val>
                                            <p:strVal val="#ppt_x"/>
                                          </p:val>
                                        </p:tav>
                                      </p:tavLst>
                                    </p:anim>
                                    <p:anim calcmode="lin" valueType="num">
                                      <p:cBhvr>
                                        <p:cTn id="37" dur="1000" fill="hold"/>
                                        <p:tgtEl>
                                          <p:spTgt spid="11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fade">
                                      <p:cBhvr>
                                        <p:cTn id="40" dur="1000"/>
                                        <p:tgtEl>
                                          <p:spTgt spid="118"/>
                                        </p:tgtEl>
                                      </p:cBhvr>
                                    </p:animEffect>
                                    <p:anim calcmode="lin" valueType="num">
                                      <p:cBhvr>
                                        <p:cTn id="41" dur="1000" fill="hold"/>
                                        <p:tgtEl>
                                          <p:spTgt spid="118"/>
                                        </p:tgtEl>
                                        <p:attrNameLst>
                                          <p:attrName>ppt_x</p:attrName>
                                        </p:attrNameLst>
                                      </p:cBhvr>
                                      <p:tavLst>
                                        <p:tav tm="0">
                                          <p:val>
                                            <p:strVal val="#ppt_x"/>
                                          </p:val>
                                        </p:tav>
                                        <p:tav tm="100000">
                                          <p:val>
                                            <p:strVal val="#ppt_x"/>
                                          </p:val>
                                        </p:tav>
                                      </p:tavLst>
                                    </p:anim>
                                    <p:anim calcmode="lin" valueType="num">
                                      <p:cBhvr>
                                        <p:cTn id="42"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71" grpId="0"/>
      <p:bldP spid="114" grpId="0"/>
      <p:bldP spid="115" grpId="0" animBg="1"/>
      <p:bldP spid="117" grpId="0" animBg="1"/>
      <p:bldP spid="118" grpId="0"/>
      <p:bldP spid="29" grpId="0"/>
      <p:bldP spid="26" grpId="0"/>
      <p:bldP spid="2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4559</TotalTime>
  <Words>1005</Words>
  <Application>Microsoft Macintosh PowerPoint</Application>
  <PresentationFormat>Widescreen</PresentationFormat>
  <Paragraphs>141</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Montserrat</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 Zaman</dc:creator>
  <cp:lastModifiedBy>Microsoft Office User</cp:lastModifiedBy>
  <cp:revision>174</cp:revision>
  <dcterms:created xsi:type="dcterms:W3CDTF">2020-09-18T21:48:46Z</dcterms:created>
  <dcterms:modified xsi:type="dcterms:W3CDTF">2022-08-26T02:15:15Z</dcterms:modified>
</cp:coreProperties>
</file>